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9" r:id="rId2"/>
    <p:sldId id="260" r:id="rId3"/>
    <p:sldId id="263" r:id="rId4"/>
    <p:sldId id="264" r:id="rId5"/>
    <p:sldId id="265" r:id="rId6"/>
    <p:sldId id="266" r:id="rId7"/>
    <p:sldId id="267" r:id="rId8"/>
    <p:sldId id="273" r:id="rId9"/>
    <p:sldId id="274" r:id="rId10"/>
    <p:sldId id="278" r:id="rId11"/>
    <p:sldId id="275" r:id="rId12"/>
    <p:sldId id="277" r:id="rId13"/>
    <p:sldId id="276" r:id="rId14"/>
    <p:sldId id="261" r:id="rId15"/>
    <p:sldId id="262" r:id="rId16"/>
    <p:sldId id="269" r:id="rId17"/>
    <p:sldId id="270" r:id="rId18"/>
    <p:sldId id="279" r:id="rId19"/>
    <p:sldId id="280" r:id="rId20"/>
    <p:sldId id="271" r:id="rId21"/>
    <p:sldId id="272"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62" autoAdjust="0"/>
    <p:restoredTop sz="94660"/>
  </p:normalViewPr>
  <p:slideViewPr>
    <p:cSldViewPr snapToGrid="0">
      <p:cViewPr>
        <p:scale>
          <a:sx n="66" d="100"/>
          <a:sy n="66" d="100"/>
        </p:scale>
        <p:origin x="138" y="-22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4" name="13 Título"/>
          <p:cNvSpPr>
            <a:spLocks noGrp="1"/>
          </p:cNvSpPr>
          <p:nvPr>
            <p:ph type="ctrTitle"/>
          </p:nvPr>
        </p:nvSpPr>
        <p:spPr>
          <a:xfrm>
            <a:off x="1910080" y="359898"/>
            <a:ext cx="9875520" cy="1472184"/>
          </a:xfrm>
        </p:spPr>
        <p:txBody>
          <a:bodyPr anchor="b"/>
          <a:lstStyle>
            <a:lvl1pPr algn="l">
              <a:defRPr/>
            </a:lvl1pPr>
            <a:extLst/>
          </a:lstStyle>
          <a:p>
            <a:r>
              <a:rPr kumimoji="0" lang="es-ES"/>
              <a:t>Haga clic para modificar el estilo de título del patrón</a:t>
            </a:r>
            <a:endParaRPr kumimoji="0" lang="en-US"/>
          </a:p>
        </p:txBody>
      </p:sp>
      <p:sp>
        <p:nvSpPr>
          <p:cNvPr id="22" name="21 Subtítulo"/>
          <p:cNvSpPr>
            <a:spLocks noGrp="1"/>
          </p:cNvSpPr>
          <p:nvPr>
            <p:ph type="subTitle" idx="1"/>
          </p:nvPr>
        </p:nvSpPr>
        <p:spPr>
          <a:xfrm>
            <a:off x="1910080" y="1850064"/>
            <a:ext cx="987552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a:t>Haga clic para modificar el estilo de subtítulo del patrón</a:t>
            </a:r>
            <a:endParaRPr kumimoji="0" lang="en-US"/>
          </a:p>
        </p:txBody>
      </p:sp>
      <p:sp>
        <p:nvSpPr>
          <p:cNvPr id="7" name="6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20" name="19 Marcador de pie de página"/>
          <p:cNvSpPr>
            <a:spLocks noGrp="1"/>
          </p:cNvSpPr>
          <p:nvPr>
            <p:ph type="ftr" sz="quarter" idx="11"/>
          </p:nvPr>
        </p:nvSpPr>
        <p:spPr/>
        <p:txBody>
          <a:bodyPr/>
          <a:lstStyle/>
          <a:p>
            <a:endParaRPr lang="en-US"/>
          </a:p>
        </p:txBody>
      </p:sp>
      <p:sp>
        <p:nvSpPr>
          <p:cNvPr id="10" name="9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
        <p:nvSpPr>
          <p:cNvPr id="8" name="7 Elipse"/>
          <p:cNvSpPr/>
          <p:nvPr/>
        </p:nvSpPr>
        <p:spPr>
          <a:xfrm>
            <a:off x="1228577" y="1413802"/>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1542901" y="1345016"/>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44000" y="274640"/>
            <a:ext cx="24384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1524000" y="274641"/>
            <a:ext cx="74168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7" name="6 Rectángulo"/>
          <p:cNvSpPr/>
          <p:nvPr/>
        </p:nvSpPr>
        <p:spPr>
          <a:xfrm>
            <a:off x="3043853" y="-54"/>
            <a:ext cx="9144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Título"/>
          <p:cNvSpPr>
            <a:spLocks noGrp="1"/>
          </p:cNvSpPr>
          <p:nvPr>
            <p:ph type="title"/>
          </p:nvPr>
        </p:nvSpPr>
        <p:spPr>
          <a:xfrm>
            <a:off x="3437856" y="2600325"/>
            <a:ext cx="8534400" cy="2286000"/>
          </a:xfrm>
        </p:spPr>
        <p:txBody>
          <a:bodyPr anchor="t"/>
          <a:lstStyle>
            <a:lvl1pPr algn="l">
              <a:lnSpc>
                <a:spcPts val="4500"/>
              </a:lnSpc>
              <a:buNone/>
              <a:defRPr sz="4000" b="1" cap="all"/>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437856" y="1066800"/>
            <a:ext cx="85344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a:t>Haga clic para modificar el estilo de texto del patrón</a:t>
            </a:r>
          </a:p>
        </p:txBody>
      </p:sp>
      <p:sp>
        <p:nvSpPr>
          <p:cNvPr id="4" name="3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5" name="4 Marcador de pie de página"/>
          <p:cNvSpPr>
            <a:spLocks noGrp="1"/>
          </p:cNvSpPr>
          <p:nvPr>
            <p:ph type="ftr" sz="quarter" idx="11"/>
          </p:nvPr>
        </p:nvSpPr>
        <p:spPr/>
        <p:txBody>
          <a:bodyPr/>
          <a:lstStyle/>
          <a:p>
            <a:endParaRPr lang="en-US"/>
          </a:p>
        </p:txBody>
      </p:sp>
      <p:sp>
        <p:nvSpPr>
          <p:cNvPr id="6" name="5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
        <p:nvSpPr>
          <p:cNvPr id="10" name="9 Rectángulo"/>
          <p:cNvSpPr/>
          <p:nvPr/>
        </p:nvSpPr>
        <p:spPr bwMode="invGray">
          <a:xfrm>
            <a:off x="3048000" y="0"/>
            <a:ext cx="1016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896428" y="2814656"/>
            <a:ext cx="280416"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8 Elipse"/>
          <p:cNvSpPr/>
          <p:nvPr/>
        </p:nvSpPr>
        <p:spPr>
          <a:xfrm>
            <a:off x="3210752" y="2745870"/>
            <a:ext cx="85344"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191414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7034784" y="1524000"/>
            <a:ext cx="48768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5160336"/>
            <a:ext cx="10972800" cy="1143000"/>
          </a:xfrm>
        </p:spPr>
        <p:txBody>
          <a:bodyPr anchor="ctr"/>
          <a:lstStyle>
            <a:lvl1pPr algn="ctr">
              <a:defRPr sz="4500" b="1" cap="none"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60960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6217920" y="328278"/>
            <a:ext cx="536448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60960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6217920" y="969336"/>
            <a:ext cx="536448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8" name="7 Marcador de pie de página"/>
          <p:cNvSpPr>
            <a:spLocks noGrp="1"/>
          </p:cNvSpPr>
          <p:nvPr>
            <p:ph type="ftr" sz="quarter" idx="11"/>
          </p:nvPr>
        </p:nvSpPr>
        <p:spPr/>
        <p:txBody>
          <a:bodyPr/>
          <a:lstStyle/>
          <a:p>
            <a:endParaRPr lang="en-US"/>
          </a:p>
        </p:txBody>
      </p:sp>
      <p:sp>
        <p:nvSpPr>
          <p:cNvPr id="9" name="8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320"/>
            <a:ext cx="9997440" cy="1143000"/>
          </a:xfrm>
        </p:spPr>
        <p:txBody>
          <a:bodyPr anchor="ct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4" name="3 Marcador de pie de página"/>
          <p:cNvSpPr>
            <a:spLocks noGrp="1"/>
          </p:cNvSpPr>
          <p:nvPr>
            <p:ph type="ftr" sz="quarter" idx="11"/>
          </p:nvPr>
        </p:nvSpPr>
        <p:spPr/>
        <p:txBody>
          <a:bodyPr/>
          <a:lstStyle/>
          <a:p>
            <a:endParaRPr lang="en-US"/>
          </a:p>
        </p:txBody>
      </p:sp>
      <p:sp>
        <p:nvSpPr>
          <p:cNvPr id="5" name="4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4 Rectángulo"/>
          <p:cNvSpPr/>
          <p:nvPr/>
        </p:nvSpPr>
        <p:spPr>
          <a:xfrm>
            <a:off x="1353312" y="0"/>
            <a:ext cx="10838688"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3" name="2 Marcador de pie de página"/>
          <p:cNvSpPr>
            <a:spLocks noGrp="1"/>
          </p:cNvSpPr>
          <p:nvPr>
            <p:ph type="ftr" sz="quarter" idx="11"/>
          </p:nvPr>
        </p:nvSpPr>
        <p:spPr/>
        <p:txBody>
          <a:bodyPr/>
          <a:lstStyle/>
          <a:p>
            <a:endParaRPr lang="en-US"/>
          </a:p>
        </p:txBody>
      </p:sp>
      <p:sp>
        <p:nvSpPr>
          <p:cNvPr id="4" name="3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
        <p:nvSpPr>
          <p:cNvPr id="6" name="5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0" y="216778"/>
            <a:ext cx="5080000" cy="1162050"/>
          </a:xfrm>
          <a:ln>
            <a:noFill/>
          </a:ln>
        </p:spPr>
        <p:txBody>
          <a:bodyPr anchor="b"/>
          <a:lstStyle>
            <a:lvl1pPr algn="l">
              <a:lnSpc>
                <a:spcPts val="2000"/>
              </a:lnSpc>
              <a:buNone/>
              <a:defRPr sz="2200" b="1" cap="all" baseline="0"/>
            </a:lvl1pPr>
            <a:extLst/>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609600" y="1406964"/>
            <a:ext cx="508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609600" y="2133601"/>
            <a:ext cx="108712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7849195" y="1066800"/>
            <a:ext cx="3657600" cy="1981200"/>
          </a:xfrm>
        </p:spPr>
        <p:txBody>
          <a:bodyPr anchor="b">
            <a:noAutofit/>
          </a:bodyPr>
          <a:lstStyle>
            <a:lvl1pPr algn="l">
              <a:buNone/>
              <a:defRPr sz="2100" b="1">
                <a:effectLst/>
              </a:defRPr>
            </a:lvl1pPr>
            <a:extLst/>
          </a:lstStyle>
          <a:p>
            <a:r>
              <a:rPr kumimoji="0" lang="es-ES"/>
              <a:t>Haga clic para modificar el estilo de título del patrón</a:t>
            </a:r>
            <a:endParaRPr kumimoji="0" lang="en-US"/>
          </a:p>
        </p:txBody>
      </p:sp>
      <p:sp>
        <p:nvSpPr>
          <p:cNvPr id="5" name="4 Marcador de fecha"/>
          <p:cNvSpPr>
            <a:spLocks noGrp="1"/>
          </p:cNvSpPr>
          <p:nvPr>
            <p:ph type="dt" sz="half" idx="10"/>
          </p:nvPr>
        </p:nvSpPr>
        <p:spPr/>
        <p:txBody>
          <a:bodyPr/>
          <a:lstStyle/>
          <a:p>
            <a:fld id="{395ECEFE-2522-474E-8D62-92BBF4F7EAC1}" type="datetimeFigureOut">
              <a:rPr lang="en-US" smtClean="0"/>
              <a:t>4/22/2017</a:t>
            </a:fld>
            <a:endParaRPr lang="en-US"/>
          </a:p>
        </p:txBody>
      </p:sp>
      <p:sp>
        <p:nvSpPr>
          <p:cNvPr id="6" name="5 Marcador de pie de página"/>
          <p:cNvSpPr>
            <a:spLocks noGrp="1"/>
          </p:cNvSpPr>
          <p:nvPr>
            <p:ph type="ftr" sz="quarter" idx="11"/>
          </p:nvPr>
        </p:nvSpPr>
        <p:spPr/>
        <p:txBody>
          <a:bodyPr/>
          <a:lstStyle/>
          <a:p>
            <a:endParaRPr lang="en-US"/>
          </a:p>
        </p:txBody>
      </p:sp>
      <p:sp>
        <p:nvSpPr>
          <p:cNvPr id="7" name="6 Marcador de número de diapositiva"/>
          <p:cNvSpPr>
            <a:spLocks noGrp="1"/>
          </p:cNvSpPr>
          <p:nvPr>
            <p:ph type="sldNum" sz="quarter" idx="12"/>
          </p:nvPr>
        </p:nvSpPr>
        <p:spPr/>
        <p:txBody>
          <a:bodyPr/>
          <a:lstStyle/>
          <a:p>
            <a:fld id="{07D0BA9C-F0FD-42F3-9C28-2E6BA2FA308F}" type="slidenum">
              <a:rPr lang="en-US" smtClean="0"/>
              <a:t>‹Nº›</a:t>
            </a:fld>
            <a:endParaRPr lang="en-US"/>
          </a:p>
        </p:txBody>
      </p:sp>
      <p:sp>
        <p:nvSpPr>
          <p:cNvPr id="8" name="7 Rectángulo"/>
          <p:cNvSpPr/>
          <p:nvPr/>
        </p:nvSpPr>
        <p:spPr>
          <a:xfrm>
            <a:off x="1016000" y="1066800"/>
            <a:ext cx="6096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2 Marcador de posición de imagen"/>
          <p:cNvSpPr>
            <a:spLocks noGrp="1"/>
          </p:cNvSpPr>
          <p:nvPr>
            <p:ph type="pic" idx="1"/>
          </p:nvPr>
        </p:nvSpPr>
        <p:spPr>
          <a:xfrm>
            <a:off x="1117600" y="1143004"/>
            <a:ext cx="58928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s-ES"/>
              <a:t>Haga clic en el icono para agregar una imagen</a:t>
            </a:r>
            <a:endParaRPr kumimoji="0" lang="en-US" dirty="0"/>
          </a:p>
        </p:txBody>
      </p:sp>
      <p:sp>
        <p:nvSpPr>
          <p:cNvPr id="9" name="8 Proceso"/>
          <p:cNvSpPr/>
          <p:nvPr/>
        </p:nvSpPr>
        <p:spPr>
          <a:xfrm rot="19468671">
            <a:off x="528967" y="954341"/>
            <a:ext cx="9144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Proceso"/>
          <p:cNvSpPr/>
          <p:nvPr/>
        </p:nvSpPr>
        <p:spPr>
          <a:xfrm rot="2103354" flipH="1">
            <a:off x="6671556" y="936786"/>
            <a:ext cx="865632"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3 Marcador de texto"/>
          <p:cNvSpPr>
            <a:spLocks noGrp="1"/>
          </p:cNvSpPr>
          <p:nvPr>
            <p:ph type="body" sz="half" idx="2"/>
          </p:nvPr>
        </p:nvSpPr>
        <p:spPr>
          <a:xfrm>
            <a:off x="1117600" y="4800600"/>
            <a:ext cx="58928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ircular"/>
          <p:cNvSpPr/>
          <p:nvPr/>
        </p:nvSpPr>
        <p:spPr>
          <a:xfrm>
            <a:off x="-1087902" y="-815922"/>
            <a:ext cx="2185183"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Elipse"/>
          <p:cNvSpPr/>
          <p:nvPr/>
        </p:nvSpPr>
        <p:spPr>
          <a:xfrm>
            <a:off x="225089" y="21103"/>
            <a:ext cx="2269588"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Anillo"/>
          <p:cNvSpPr/>
          <p:nvPr/>
        </p:nvSpPr>
        <p:spPr>
          <a:xfrm rot="2315675">
            <a:off x="243842" y="1055077"/>
            <a:ext cx="1500956"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Rectángulo"/>
          <p:cNvSpPr/>
          <p:nvPr/>
        </p:nvSpPr>
        <p:spPr>
          <a:xfrm>
            <a:off x="1350498" y="-54"/>
            <a:ext cx="10841503"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4 Marcador de título"/>
          <p:cNvSpPr>
            <a:spLocks noGrp="1"/>
          </p:cNvSpPr>
          <p:nvPr>
            <p:ph type="title"/>
          </p:nvPr>
        </p:nvSpPr>
        <p:spPr>
          <a:xfrm>
            <a:off x="1914144" y="274638"/>
            <a:ext cx="9997440" cy="1143000"/>
          </a:xfrm>
          <a:prstGeom prst="rect">
            <a:avLst/>
          </a:prstGeom>
        </p:spPr>
        <p:txBody>
          <a:bodyPr anchor="ctr">
            <a:normAutofit/>
          </a:bodyPr>
          <a:lstStyle/>
          <a:p>
            <a:r>
              <a:rPr kumimoji="0" lang="es-ES"/>
              <a:t>Haga clic para modificar el estilo de título del patrón</a:t>
            </a:r>
            <a:endParaRPr kumimoji="0" lang="en-US"/>
          </a:p>
        </p:txBody>
      </p:sp>
      <p:sp>
        <p:nvSpPr>
          <p:cNvPr id="9" name="8 Marcador de texto"/>
          <p:cNvSpPr>
            <a:spLocks noGrp="1"/>
          </p:cNvSpPr>
          <p:nvPr>
            <p:ph type="body" idx="1"/>
          </p:nvPr>
        </p:nvSpPr>
        <p:spPr>
          <a:xfrm>
            <a:off x="1914144" y="1447800"/>
            <a:ext cx="9997440" cy="4800600"/>
          </a:xfrm>
          <a:prstGeom prst="rect">
            <a:avLst/>
          </a:prstGeom>
        </p:spPr>
        <p:txBody>
          <a:bodyPr>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24" name="23 Marcador de fecha"/>
          <p:cNvSpPr>
            <a:spLocks noGrp="1"/>
          </p:cNvSpPr>
          <p:nvPr>
            <p:ph type="dt" sz="half" idx="2"/>
          </p:nvPr>
        </p:nvSpPr>
        <p:spPr>
          <a:xfrm>
            <a:off x="4775200" y="6305550"/>
            <a:ext cx="28448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395ECEFE-2522-474E-8D62-92BBF4F7EAC1}" type="datetimeFigureOut">
              <a:rPr lang="en-US" smtClean="0"/>
              <a:t>4/22/2017</a:t>
            </a:fld>
            <a:endParaRPr lang="en-US"/>
          </a:p>
        </p:txBody>
      </p:sp>
      <p:sp>
        <p:nvSpPr>
          <p:cNvPr id="10" name="9 Marcador de pie de página"/>
          <p:cNvSpPr>
            <a:spLocks noGrp="1"/>
          </p:cNvSpPr>
          <p:nvPr>
            <p:ph type="ftr" sz="quarter" idx="3"/>
          </p:nvPr>
        </p:nvSpPr>
        <p:spPr>
          <a:xfrm>
            <a:off x="7620000" y="6305550"/>
            <a:ext cx="38608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21 Marcador de número de diapositiva"/>
          <p:cNvSpPr>
            <a:spLocks noGrp="1"/>
          </p:cNvSpPr>
          <p:nvPr>
            <p:ph type="sldNum" sz="quarter" idx="4"/>
          </p:nvPr>
        </p:nvSpPr>
        <p:spPr>
          <a:xfrm>
            <a:off x="11484864" y="6305550"/>
            <a:ext cx="6096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7D0BA9C-F0FD-42F3-9C28-2E6BA2FA308F}" type="slidenum">
              <a:rPr lang="en-US" smtClean="0"/>
              <a:t>‹Nº›</a:t>
            </a:fld>
            <a:endParaRPr lang="en-US"/>
          </a:p>
        </p:txBody>
      </p:sp>
      <p:sp>
        <p:nvSpPr>
          <p:cNvPr id="15" name="14 Rectángulo"/>
          <p:cNvSpPr/>
          <p:nvPr/>
        </p:nvSpPr>
        <p:spPr bwMode="invGray">
          <a:xfrm>
            <a:off x="1353312" y="-54"/>
            <a:ext cx="97536"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Título"/>
          <p:cNvSpPr>
            <a:spLocks noGrp="1"/>
          </p:cNvSpPr>
          <p:nvPr>
            <p:ph type="ctrTitle"/>
          </p:nvPr>
        </p:nvSpPr>
        <p:spPr>
          <a:xfrm>
            <a:off x="1898357" y="1661160"/>
            <a:ext cx="9875520" cy="1472184"/>
          </a:xfrm>
        </p:spPr>
        <p:txBody>
          <a:bodyPr>
            <a:normAutofit/>
          </a:bodyPr>
          <a:lstStyle/>
          <a:p>
            <a:pPr algn="ctr"/>
            <a:r>
              <a:rPr lang="en-US" sz="5400" b="1" dirty="0">
                <a:effectLst/>
                <a:cs typeface="Arial" pitchFamily="34" charset="0"/>
              </a:rPr>
              <a:t>Critical Analysis of Ochoa</a:t>
            </a:r>
            <a:endParaRPr lang="es-PA" sz="5400" dirty="0">
              <a:cs typeface="Arial" pitchFamily="34" charset="0"/>
            </a:endParaRPr>
          </a:p>
        </p:txBody>
      </p:sp>
      <p:sp>
        <p:nvSpPr>
          <p:cNvPr id="7" name="6 Subtítulo"/>
          <p:cNvSpPr>
            <a:spLocks noGrp="1"/>
          </p:cNvSpPr>
          <p:nvPr>
            <p:ph type="subTitle" idx="1"/>
          </p:nvPr>
        </p:nvSpPr>
        <p:spPr>
          <a:xfrm>
            <a:off x="5931878" y="3960218"/>
            <a:ext cx="5056552" cy="1752600"/>
          </a:xfrm>
        </p:spPr>
        <p:txBody>
          <a:bodyPr>
            <a:normAutofit/>
          </a:bodyPr>
          <a:lstStyle/>
          <a:p>
            <a:r>
              <a:rPr lang="es-PA" sz="2400" dirty="0">
                <a:solidFill>
                  <a:schemeClr val="tx1"/>
                </a:solidFill>
                <a:cs typeface="Arial" pitchFamily="34" charset="0"/>
              </a:rPr>
              <a:t>       </a:t>
            </a:r>
            <a:r>
              <a:rPr lang="es-PA" sz="2400" dirty="0" err="1">
                <a:solidFill>
                  <a:schemeClr val="tx1"/>
                </a:solidFill>
                <a:cs typeface="Arial" pitchFamily="34" charset="0"/>
              </a:rPr>
              <a:t>Group</a:t>
            </a:r>
            <a:r>
              <a:rPr lang="es-PA" sz="2400" dirty="0">
                <a:solidFill>
                  <a:schemeClr val="tx1"/>
                </a:solidFill>
                <a:cs typeface="Arial" pitchFamily="34" charset="0"/>
              </a:rPr>
              <a:t> A:    </a:t>
            </a:r>
            <a:r>
              <a:rPr lang="es-PA" sz="2400" dirty="0" err="1">
                <a:solidFill>
                  <a:schemeClr val="tx1"/>
                </a:solidFill>
                <a:cs typeface="Arial" pitchFamily="34" charset="0"/>
              </a:rPr>
              <a:t>Bleysin</a:t>
            </a:r>
            <a:r>
              <a:rPr lang="es-PA" sz="2400" dirty="0">
                <a:solidFill>
                  <a:schemeClr val="tx1"/>
                </a:solidFill>
                <a:cs typeface="Arial" pitchFamily="34" charset="0"/>
              </a:rPr>
              <a:t> Acevedo</a:t>
            </a:r>
          </a:p>
          <a:p>
            <a:r>
              <a:rPr lang="es-PA" sz="2400" dirty="0">
                <a:solidFill>
                  <a:schemeClr val="tx1"/>
                </a:solidFill>
                <a:cs typeface="Arial" pitchFamily="34" charset="0"/>
              </a:rPr>
              <a:t>                        Delia Paola Flores</a:t>
            </a:r>
          </a:p>
          <a:p>
            <a:r>
              <a:rPr lang="es-PA" sz="2400" dirty="0">
                <a:solidFill>
                  <a:schemeClr val="tx1"/>
                </a:solidFill>
                <a:cs typeface="Arial" pitchFamily="34" charset="0"/>
              </a:rPr>
              <a:t>                        </a:t>
            </a:r>
            <a:r>
              <a:rPr lang="es-PA" sz="2400" dirty="0" err="1">
                <a:solidFill>
                  <a:schemeClr val="tx1"/>
                </a:solidFill>
                <a:cs typeface="Arial" pitchFamily="34" charset="0"/>
              </a:rPr>
              <a:t>Kathleen</a:t>
            </a:r>
            <a:r>
              <a:rPr lang="es-PA" sz="2400" dirty="0">
                <a:solidFill>
                  <a:schemeClr val="tx1"/>
                </a:solidFill>
                <a:cs typeface="Arial" pitchFamily="34" charset="0"/>
              </a:rPr>
              <a:t> </a:t>
            </a:r>
            <a:r>
              <a:rPr lang="es-PA" sz="2400" dirty="0" err="1">
                <a:solidFill>
                  <a:schemeClr val="tx1"/>
                </a:solidFill>
                <a:cs typeface="Arial" pitchFamily="34" charset="0"/>
              </a:rPr>
              <a:t>Atencio</a:t>
            </a:r>
            <a:endParaRPr lang="es-PA" sz="2400" dirty="0">
              <a:solidFill>
                <a:schemeClr val="tx1"/>
              </a:solidFill>
              <a:cs typeface="Arial" pitchFamily="34" charset="0"/>
            </a:endParaRPr>
          </a:p>
          <a:p>
            <a:r>
              <a:rPr lang="es-PA" sz="2400" dirty="0">
                <a:solidFill>
                  <a:schemeClr val="tx1"/>
                </a:solidFill>
                <a:cs typeface="Arial" pitchFamily="34" charset="0"/>
              </a:rPr>
              <a:t>                        </a:t>
            </a:r>
            <a:r>
              <a:rPr lang="es-PA" sz="2400" dirty="0" err="1">
                <a:solidFill>
                  <a:schemeClr val="tx1"/>
                </a:solidFill>
                <a:cs typeface="Arial" pitchFamily="34" charset="0"/>
              </a:rPr>
              <a:t>Beira</a:t>
            </a:r>
            <a:r>
              <a:rPr lang="es-PA" sz="2400" dirty="0">
                <a:solidFill>
                  <a:schemeClr val="tx1"/>
                </a:solidFill>
                <a:cs typeface="Arial" pitchFamily="34" charset="0"/>
              </a:rPr>
              <a:t> Ruiz   </a:t>
            </a:r>
          </a:p>
          <a:p>
            <a:endParaRPr lang="es-PA" sz="2400" dirty="0">
              <a:solidFill>
                <a:schemeClr val="tx1"/>
              </a:solidFill>
              <a:latin typeface="Arial" pitchFamily="34" charset="0"/>
              <a:cs typeface="Arial" pitchFamily="34" charset="0"/>
            </a:endParaRPr>
          </a:p>
        </p:txBody>
      </p:sp>
    </p:spTree>
    <p:extLst>
      <p:ext uri="{BB962C8B-B14F-4D97-AF65-F5344CB8AC3E}">
        <p14:creationId xmlns:p14="http://schemas.microsoft.com/office/powerpoint/2010/main" val="8368857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389732" y="365125"/>
            <a:ext cx="8015514" cy="1568178"/>
          </a:xfrm>
        </p:spPr>
        <p:txBody>
          <a:bodyPr>
            <a:normAutofit/>
          </a:bodyPr>
          <a:lstStyle/>
          <a:p>
            <a:r>
              <a:rPr lang="en-US" b="1" dirty="0" smtClean="0">
                <a:solidFill>
                  <a:schemeClr val="accent2">
                    <a:lumMod val="75000"/>
                  </a:schemeClr>
                </a:solidFill>
              </a:rPr>
              <a:t>Methods of collecting data</a:t>
            </a:r>
            <a:endParaRPr lang="en-US" b="1" dirty="0">
              <a:solidFill>
                <a:schemeClr val="accent2">
                  <a:lumMod val="75000"/>
                </a:schemeClr>
              </a:solidFill>
            </a:endParaRPr>
          </a:p>
        </p:txBody>
      </p:sp>
      <p:sp>
        <p:nvSpPr>
          <p:cNvPr id="5" name="Marcador de contenido 4"/>
          <p:cNvSpPr>
            <a:spLocks noGrp="1"/>
          </p:cNvSpPr>
          <p:nvPr>
            <p:ph idx="1"/>
          </p:nvPr>
        </p:nvSpPr>
        <p:spPr>
          <a:xfrm>
            <a:off x="1476816" y="1923149"/>
            <a:ext cx="10515600" cy="3890963"/>
          </a:xfrm>
        </p:spPr>
        <p:txBody>
          <a:bodyPr/>
          <a:lstStyle/>
          <a:p>
            <a:pPr marL="0" indent="0" algn="just">
              <a:buNone/>
            </a:pPr>
            <a:r>
              <a:rPr lang="en-US" sz="3200" b="1" dirty="0" smtClean="0"/>
              <a:t>Quantitative and qualitative methods like</a:t>
            </a:r>
          </a:p>
          <a:p>
            <a:pPr marL="0" indent="0" algn="just">
              <a:buNone/>
            </a:pPr>
            <a:endParaRPr lang="en-US" sz="1000" b="1" dirty="0" smtClean="0"/>
          </a:p>
          <a:p>
            <a:pPr algn="just"/>
            <a:r>
              <a:rPr lang="en-US" dirty="0" smtClean="0"/>
              <a:t>Interviews and questionnaires</a:t>
            </a:r>
          </a:p>
          <a:p>
            <a:pPr algn="just"/>
            <a:r>
              <a:rPr lang="en-US" dirty="0" smtClean="0"/>
              <a:t>Teacher interviewed were selected randomly</a:t>
            </a:r>
          </a:p>
          <a:p>
            <a:pPr algn="just"/>
            <a:r>
              <a:rPr lang="en-US" dirty="0" smtClean="0"/>
              <a:t>Application of an instrument for data analysis like Statistical </a:t>
            </a:r>
            <a:r>
              <a:rPr lang="en-US" dirty="0"/>
              <a:t>Package for the Social Sciences (SPSS</a:t>
            </a:r>
            <a:r>
              <a:rPr lang="en-US" dirty="0" smtClean="0"/>
              <a:t>)</a:t>
            </a:r>
          </a:p>
          <a:p>
            <a:pPr algn="just"/>
            <a:r>
              <a:rPr lang="en-US" dirty="0" smtClean="0"/>
              <a:t>Comparison and interpretation opinion of teachers</a:t>
            </a:r>
          </a:p>
          <a:p>
            <a:endParaRPr lang="en-US" dirty="0"/>
          </a:p>
        </p:txBody>
      </p:sp>
    </p:spTree>
    <p:extLst>
      <p:ext uri="{BB962C8B-B14F-4D97-AF65-F5344CB8AC3E}">
        <p14:creationId xmlns:p14="http://schemas.microsoft.com/office/powerpoint/2010/main" val="3386290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b="1" dirty="0" err="1" smtClean="0">
                <a:solidFill>
                  <a:schemeClr val="accent2">
                    <a:lumMod val="75000"/>
                  </a:schemeClr>
                </a:solidFill>
              </a:rPr>
              <a:t>Findings</a:t>
            </a:r>
            <a:endParaRPr lang="es-PA" b="1" dirty="0">
              <a:solidFill>
                <a:schemeClr val="accent2">
                  <a:lumMod val="75000"/>
                </a:schemeClr>
              </a:solidFill>
            </a:endParaRPr>
          </a:p>
        </p:txBody>
      </p:sp>
      <p:sp>
        <p:nvSpPr>
          <p:cNvPr id="3" name="Marcador de contenido 2"/>
          <p:cNvSpPr>
            <a:spLocks noGrp="1"/>
          </p:cNvSpPr>
          <p:nvPr>
            <p:ph idx="1"/>
          </p:nvPr>
        </p:nvSpPr>
        <p:spPr/>
        <p:txBody>
          <a:bodyPr>
            <a:normAutofit/>
          </a:bodyPr>
          <a:lstStyle/>
          <a:p>
            <a:pPr marL="0" indent="0" algn="just">
              <a:lnSpc>
                <a:spcPct val="150000"/>
              </a:lnSpc>
              <a:buNone/>
            </a:pPr>
            <a:r>
              <a:rPr lang="en-US" dirty="0">
                <a:solidFill>
                  <a:schemeClr val="accent2">
                    <a:lumMod val="75000"/>
                  </a:schemeClr>
                </a:solidFill>
                <a:latin typeface="+mj-lt"/>
                <a:cs typeface="Times New Roman" panose="02020603050405020304" pitchFamily="18" charset="0"/>
              </a:rPr>
              <a:t>What were the Results/findings? </a:t>
            </a:r>
            <a:endParaRPr lang="es-PA" dirty="0">
              <a:solidFill>
                <a:schemeClr val="accent2">
                  <a:lumMod val="75000"/>
                </a:schemeClr>
              </a:solidFill>
              <a:latin typeface="+mj-lt"/>
            </a:endParaRPr>
          </a:p>
          <a:p>
            <a:pPr marL="0" indent="0" algn="just">
              <a:lnSpc>
                <a:spcPct val="150000"/>
              </a:lnSpc>
              <a:buNone/>
            </a:pPr>
            <a:endParaRPr lang="en-US" sz="500" dirty="0" smtClean="0">
              <a:solidFill>
                <a:schemeClr val="accent2"/>
              </a:solidFill>
              <a:latin typeface="+mj-lt"/>
              <a:cs typeface="Times New Roman" panose="02020603050405020304" pitchFamily="18" charset="0"/>
            </a:endParaRPr>
          </a:p>
          <a:p>
            <a:pPr marL="342900" indent="-342900" algn="just">
              <a:lnSpc>
                <a:spcPct val="150000"/>
              </a:lnSpc>
            </a:pPr>
            <a:r>
              <a:rPr lang="en-US" sz="2800" dirty="0" smtClean="0">
                <a:cs typeface="Times New Roman" panose="02020603050405020304" pitchFamily="18" charset="0"/>
              </a:rPr>
              <a:t>The </a:t>
            </a:r>
            <a:r>
              <a:rPr lang="en-US" sz="2800" dirty="0">
                <a:cs typeface="Times New Roman" panose="02020603050405020304" pitchFamily="18" charset="0"/>
              </a:rPr>
              <a:t>findings of this study demonstrate that students and teachers believe that communicative </a:t>
            </a:r>
            <a:r>
              <a:rPr lang="en-US" sz="2800" dirty="0" smtClean="0">
                <a:cs typeface="Times New Roman" panose="02020603050405020304" pitchFamily="18" charset="0"/>
              </a:rPr>
              <a:t>activities are motivating. </a:t>
            </a:r>
          </a:p>
          <a:p>
            <a:pPr marL="342900" indent="-342900" algn="just">
              <a:lnSpc>
                <a:spcPct val="150000"/>
              </a:lnSpc>
            </a:pPr>
            <a:r>
              <a:rPr lang="en-US" sz="2800" dirty="0" smtClean="0">
                <a:cs typeface="Times New Roman" panose="02020603050405020304" pitchFamily="18" charset="0"/>
              </a:rPr>
              <a:t>Students </a:t>
            </a:r>
            <a:r>
              <a:rPr lang="en-US" sz="2800" dirty="0">
                <a:cs typeface="Times New Roman" panose="02020603050405020304" pitchFamily="18" charset="0"/>
              </a:rPr>
              <a:t>feel confident when they help each other during the interaction in activities such as class discussions, games, pair work, group work, role plays, and group oral presentations</a:t>
            </a:r>
            <a:r>
              <a:rPr lang="en-US" sz="2800" dirty="0" smtClean="0">
                <a:cs typeface="Times New Roman" panose="02020603050405020304" pitchFamily="18" charset="0"/>
              </a:rPr>
              <a:t>.</a:t>
            </a:r>
          </a:p>
          <a:p>
            <a:pPr marL="0" indent="0" algn="just">
              <a:lnSpc>
                <a:spcPct val="150000"/>
              </a:lnSpc>
              <a:buNone/>
            </a:pPr>
            <a:endParaRPr lang="es-PA" sz="2800" dirty="0">
              <a:cs typeface="Times New Roman" panose="02020603050405020304" pitchFamily="18" charset="0"/>
            </a:endParaRPr>
          </a:p>
        </p:txBody>
      </p:sp>
    </p:spTree>
    <p:extLst>
      <p:ext uri="{BB962C8B-B14F-4D97-AF65-F5344CB8AC3E}">
        <p14:creationId xmlns:p14="http://schemas.microsoft.com/office/powerpoint/2010/main" val="12729754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725458" y="782638"/>
            <a:ext cx="9997440" cy="668791"/>
          </a:xfrm>
        </p:spPr>
        <p:txBody>
          <a:bodyPr>
            <a:noAutofit/>
          </a:bodyPr>
          <a:lstStyle/>
          <a:p>
            <a:r>
              <a:rPr lang="en-US" sz="3600" b="1" dirty="0" smtClean="0">
                <a:solidFill>
                  <a:schemeClr val="accent2">
                    <a:lumMod val="75000"/>
                  </a:schemeClr>
                </a:solidFill>
                <a:effectLst/>
                <a:cs typeface="Times New Roman" panose="02020603050405020304" pitchFamily="18" charset="0"/>
              </a:rPr>
              <a:t>What </a:t>
            </a:r>
            <a:r>
              <a:rPr lang="en-US" sz="3600" b="1" dirty="0">
                <a:solidFill>
                  <a:schemeClr val="accent2">
                    <a:lumMod val="75000"/>
                  </a:schemeClr>
                </a:solidFill>
                <a:effectLst/>
                <a:cs typeface="Times New Roman" panose="02020603050405020304" pitchFamily="18" charset="0"/>
              </a:rPr>
              <a:t>conclusions does the author draw? </a:t>
            </a:r>
            <a:r>
              <a:rPr lang="es-PA" sz="3600" b="1" dirty="0">
                <a:solidFill>
                  <a:schemeClr val="tx2">
                    <a:lumMod val="75000"/>
                  </a:schemeClr>
                </a:solidFill>
                <a:effectLst/>
                <a:cs typeface="Times New Roman" panose="02020603050405020304" pitchFamily="18" charset="0"/>
              </a:rPr>
              <a:t/>
            </a:r>
            <a:br>
              <a:rPr lang="es-PA" sz="3600" b="1" dirty="0">
                <a:solidFill>
                  <a:schemeClr val="tx2">
                    <a:lumMod val="75000"/>
                  </a:schemeClr>
                </a:solidFill>
                <a:effectLst/>
                <a:cs typeface="Times New Roman" panose="02020603050405020304" pitchFamily="18" charset="0"/>
              </a:rPr>
            </a:br>
            <a:endParaRPr lang="es-PA" sz="3600" b="1" dirty="0">
              <a:solidFill>
                <a:schemeClr val="tx2">
                  <a:lumMod val="75000"/>
                </a:schemeClr>
              </a:solidFill>
              <a:effectLst/>
            </a:endParaRPr>
          </a:p>
        </p:txBody>
      </p:sp>
      <p:sp>
        <p:nvSpPr>
          <p:cNvPr id="3" name="2 Marcador de contenido"/>
          <p:cNvSpPr>
            <a:spLocks noGrp="1"/>
          </p:cNvSpPr>
          <p:nvPr>
            <p:ph idx="1"/>
          </p:nvPr>
        </p:nvSpPr>
        <p:spPr>
          <a:xfrm>
            <a:off x="1580315" y="1317171"/>
            <a:ext cx="9997440" cy="4800600"/>
          </a:xfrm>
        </p:spPr>
        <p:txBody>
          <a:bodyPr/>
          <a:lstStyle/>
          <a:p>
            <a:pPr algn="just"/>
            <a:r>
              <a:rPr lang="en-US" dirty="0">
                <a:latin typeface="Times New Roman" panose="02020603050405020304" pitchFamily="18" charset="0"/>
                <a:cs typeface="Times New Roman" panose="02020603050405020304" pitchFamily="18" charset="0"/>
              </a:rPr>
              <a:t>He argued that activities such as games, pair work, small group works, and role plays were ranked highly by both students and teachers as the most </a:t>
            </a:r>
            <a:r>
              <a:rPr lang="en-US" dirty="0" smtClean="0">
                <a:latin typeface="Times New Roman" panose="02020603050405020304" pitchFamily="18" charset="0"/>
                <a:cs typeface="Times New Roman" panose="02020603050405020304" pitchFamily="18" charset="0"/>
              </a:rPr>
              <a:t>motivating communicative </a:t>
            </a:r>
            <a:r>
              <a:rPr lang="en-US" dirty="0">
                <a:latin typeface="Times New Roman" panose="02020603050405020304" pitchFamily="18" charset="0"/>
                <a:cs typeface="Times New Roman" panose="02020603050405020304" pitchFamily="18" charset="0"/>
              </a:rPr>
              <a:t>activities in the EFL classroom because they can interact between </a:t>
            </a:r>
            <a:r>
              <a:rPr lang="en-US" dirty="0" smtClean="0">
                <a:latin typeface="Times New Roman" panose="02020603050405020304" pitchFamily="18" charset="0"/>
                <a:cs typeface="Times New Roman" panose="02020603050405020304" pitchFamily="18" charset="0"/>
              </a:rPr>
              <a:t>them.</a:t>
            </a:r>
          </a:p>
          <a:p>
            <a:pPr algn="just"/>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tudents </a:t>
            </a:r>
            <a:r>
              <a:rPr lang="en-US" dirty="0">
                <a:latin typeface="Times New Roman" panose="02020603050405020304" pitchFamily="18" charset="0"/>
                <a:cs typeface="Times New Roman" panose="02020603050405020304" pitchFamily="18" charset="0"/>
              </a:rPr>
              <a:t>consider that these types of activities enhance the use of English to perform in a realistic and enjoyable way.</a:t>
            </a:r>
            <a:endParaRPr lang="es-PA" dirty="0">
              <a:latin typeface="Times New Roman" panose="02020603050405020304" pitchFamily="18" charset="0"/>
              <a:cs typeface="Times New Roman" panose="02020603050405020304" pitchFamily="18" charset="0"/>
            </a:endParaRPr>
          </a:p>
          <a:p>
            <a:pPr marL="82296" indent="0">
              <a:buNone/>
            </a:pPr>
            <a:endParaRPr lang="es-PA" dirty="0"/>
          </a:p>
        </p:txBody>
      </p:sp>
    </p:spTree>
    <p:extLst>
      <p:ext uri="{BB962C8B-B14F-4D97-AF65-F5344CB8AC3E}">
        <p14:creationId xmlns:p14="http://schemas.microsoft.com/office/powerpoint/2010/main" val="32703696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638373" y="537028"/>
            <a:ext cx="9997440" cy="837067"/>
          </a:xfrm>
        </p:spPr>
        <p:txBody>
          <a:bodyPr>
            <a:noAutofit/>
          </a:bodyPr>
          <a:lstStyle/>
          <a:p>
            <a:r>
              <a:rPr lang="en-US" sz="3600" b="1" dirty="0" smtClean="0">
                <a:solidFill>
                  <a:schemeClr val="accent2">
                    <a:lumMod val="75000"/>
                  </a:schemeClr>
                </a:solidFill>
                <a:effectLst/>
                <a:cs typeface="Times New Roman" panose="02020603050405020304" pitchFamily="18" charset="0"/>
              </a:rPr>
              <a:t>Were the conclusions drawn based on the findings? </a:t>
            </a:r>
            <a:r>
              <a:rPr lang="en-US" sz="3600" b="1" dirty="0" smtClean="0">
                <a:solidFill>
                  <a:schemeClr val="tx2">
                    <a:lumMod val="75000"/>
                  </a:schemeClr>
                </a:solidFill>
                <a:effectLst/>
                <a:cs typeface="Times New Roman" panose="02020603050405020304" pitchFamily="18" charset="0"/>
              </a:rPr>
              <a:t/>
            </a:r>
            <a:br>
              <a:rPr lang="en-US" sz="3600" b="1" dirty="0" smtClean="0">
                <a:solidFill>
                  <a:schemeClr val="tx2">
                    <a:lumMod val="75000"/>
                  </a:schemeClr>
                </a:solidFill>
                <a:effectLst/>
                <a:cs typeface="Times New Roman" panose="02020603050405020304" pitchFamily="18" charset="0"/>
              </a:rPr>
            </a:br>
            <a:endParaRPr lang="es-PA" sz="3600" b="1" dirty="0">
              <a:solidFill>
                <a:schemeClr val="tx2">
                  <a:lumMod val="75000"/>
                </a:schemeClr>
              </a:solidFill>
              <a:effectLst/>
              <a:cs typeface="Times New Roman" panose="02020603050405020304" pitchFamily="18" charset="0"/>
            </a:endParaRPr>
          </a:p>
        </p:txBody>
      </p:sp>
      <p:sp>
        <p:nvSpPr>
          <p:cNvPr id="3" name="Marcador de contenido 2"/>
          <p:cNvSpPr>
            <a:spLocks noGrp="1"/>
          </p:cNvSpPr>
          <p:nvPr>
            <p:ph idx="1"/>
          </p:nvPr>
        </p:nvSpPr>
        <p:spPr>
          <a:xfrm>
            <a:off x="1536780" y="1230090"/>
            <a:ext cx="9997440" cy="4800600"/>
          </a:xfrm>
        </p:spPr>
        <p:txBody>
          <a:bodyPr>
            <a:noAutofit/>
          </a:bodyPr>
          <a:lstStyle/>
          <a:p>
            <a:pPr marL="342900" indent="-342900" algn="just">
              <a:lnSpc>
                <a:spcPct val="200000"/>
              </a:lnSpc>
            </a:pPr>
            <a:r>
              <a:rPr lang="en-US" sz="2400" dirty="0" smtClean="0">
                <a:cs typeface="Times New Roman" panose="02020603050405020304" pitchFamily="18" charset="0"/>
              </a:rPr>
              <a:t>I </a:t>
            </a:r>
            <a:r>
              <a:rPr lang="en-US" sz="2400" dirty="0">
                <a:cs typeface="Times New Roman" panose="02020603050405020304" pitchFamily="18" charset="0"/>
              </a:rPr>
              <a:t>consider the conclusions are based on the findings because teachers feel that their students are moderately motivated while students tend to feel highly motivated</a:t>
            </a:r>
            <a:r>
              <a:rPr lang="es-PA" sz="2400" dirty="0">
                <a:cs typeface="Times New Roman" panose="02020603050405020304" pitchFamily="18" charset="0"/>
              </a:rPr>
              <a:t>. </a:t>
            </a:r>
            <a:endParaRPr lang="es-PA" sz="2400" dirty="0" smtClean="0">
              <a:cs typeface="Times New Roman" panose="02020603050405020304" pitchFamily="18" charset="0"/>
            </a:endParaRPr>
          </a:p>
          <a:p>
            <a:pPr marL="342900" indent="-342900" algn="just">
              <a:lnSpc>
                <a:spcPct val="200000"/>
              </a:lnSpc>
            </a:pPr>
            <a:r>
              <a:rPr lang="es-PA" sz="2400" dirty="0" err="1" smtClean="0">
                <a:cs typeface="Times New Roman" panose="02020603050405020304" pitchFamily="18" charset="0"/>
              </a:rPr>
              <a:t>For</a:t>
            </a:r>
            <a:r>
              <a:rPr lang="es-PA" sz="2400" dirty="0" smtClean="0">
                <a:cs typeface="Times New Roman" panose="02020603050405020304" pitchFamily="18" charset="0"/>
              </a:rPr>
              <a:t> </a:t>
            </a:r>
            <a:r>
              <a:rPr lang="es-PA" sz="2400" dirty="0" err="1">
                <a:cs typeface="Times New Roman" panose="02020603050405020304" pitchFamily="18" charset="0"/>
              </a:rPr>
              <a:t>example</a:t>
            </a:r>
            <a:r>
              <a:rPr lang="es-PA" sz="2400" dirty="0">
                <a:cs typeface="Times New Roman" panose="02020603050405020304" pitchFamily="18" charset="0"/>
              </a:rPr>
              <a:t>; </a:t>
            </a:r>
            <a:r>
              <a:rPr lang="es-PA" sz="2400" dirty="0" err="1">
                <a:cs typeface="Times New Roman" panose="02020603050405020304" pitchFamily="18" charset="0"/>
              </a:rPr>
              <a:t>teachers</a:t>
            </a:r>
            <a:r>
              <a:rPr lang="es-PA" sz="2400" dirty="0">
                <a:cs typeface="Times New Roman" panose="02020603050405020304" pitchFamily="18" charset="0"/>
              </a:rPr>
              <a:t>' </a:t>
            </a:r>
            <a:r>
              <a:rPr lang="es-PA" sz="2400" dirty="0" err="1">
                <a:cs typeface="Times New Roman" panose="02020603050405020304" pitchFamily="18" charset="0"/>
              </a:rPr>
              <a:t>belief</a:t>
            </a:r>
            <a:r>
              <a:rPr lang="es-PA" sz="2400" dirty="0">
                <a:cs typeface="Times New Roman" panose="02020603050405020304" pitchFamily="18" charset="0"/>
              </a:rPr>
              <a:t> </a:t>
            </a:r>
            <a:r>
              <a:rPr lang="es-PA" sz="2400" dirty="0" err="1">
                <a:cs typeface="Times New Roman" panose="02020603050405020304" pitchFamily="18" charset="0"/>
              </a:rPr>
              <a:t>that</a:t>
            </a:r>
            <a:r>
              <a:rPr lang="es-PA" sz="2400" dirty="0">
                <a:cs typeface="Times New Roman" panose="02020603050405020304" pitchFamily="18" charset="0"/>
              </a:rPr>
              <a:t> </a:t>
            </a:r>
            <a:r>
              <a:rPr lang="es-PA" sz="2400" dirty="0" err="1">
                <a:cs typeface="Times New Roman" panose="02020603050405020304" pitchFamily="18" charset="0"/>
              </a:rPr>
              <a:t>most</a:t>
            </a:r>
            <a:r>
              <a:rPr lang="es-PA" sz="2400" dirty="0">
                <a:cs typeface="Times New Roman" panose="02020603050405020304" pitchFamily="18" charset="0"/>
              </a:rPr>
              <a:t> </a:t>
            </a:r>
            <a:r>
              <a:rPr lang="es-PA" sz="2400" dirty="0" err="1">
                <a:cs typeface="Times New Roman" panose="02020603050405020304" pitchFamily="18" charset="0"/>
              </a:rPr>
              <a:t>students</a:t>
            </a:r>
            <a:r>
              <a:rPr lang="es-PA" sz="2400" dirty="0">
                <a:cs typeface="Times New Roman" panose="02020603050405020304" pitchFamily="18" charset="0"/>
              </a:rPr>
              <a:t> do </a:t>
            </a:r>
            <a:r>
              <a:rPr lang="es-PA" sz="2400" dirty="0" err="1">
                <a:cs typeface="Times New Roman" panose="02020603050405020304" pitchFamily="18" charset="0"/>
              </a:rPr>
              <a:t>not</a:t>
            </a:r>
            <a:r>
              <a:rPr lang="es-PA" sz="2400" dirty="0">
                <a:cs typeface="Times New Roman" panose="02020603050405020304" pitchFamily="18" charset="0"/>
              </a:rPr>
              <a:t> </a:t>
            </a:r>
            <a:r>
              <a:rPr lang="es-PA" sz="2400" dirty="0" err="1">
                <a:cs typeface="Times New Roman" panose="02020603050405020304" pitchFamily="18" charset="0"/>
              </a:rPr>
              <a:t>understand</a:t>
            </a:r>
            <a:r>
              <a:rPr lang="es-PA" sz="2400" dirty="0">
                <a:cs typeface="Times New Roman" panose="02020603050405020304" pitchFamily="18" charset="0"/>
              </a:rPr>
              <a:t> </a:t>
            </a:r>
            <a:r>
              <a:rPr lang="es-PA" sz="2400" dirty="0" err="1">
                <a:cs typeface="Times New Roman" panose="02020603050405020304" pitchFamily="18" charset="0"/>
              </a:rPr>
              <a:t>them</a:t>
            </a:r>
            <a:r>
              <a:rPr lang="es-PA" sz="2400" dirty="0">
                <a:cs typeface="Times New Roman" panose="02020603050405020304" pitchFamily="18" charset="0"/>
              </a:rPr>
              <a:t> </a:t>
            </a:r>
            <a:r>
              <a:rPr lang="es-PA" sz="2400" dirty="0" err="1">
                <a:cs typeface="Times New Roman" panose="02020603050405020304" pitchFamily="18" charset="0"/>
              </a:rPr>
              <a:t>when</a:t>
            </a:r>
            <a:r>
              <a:rPr lang="es-PA" sz="2400" dirty="0">
                <a:cs typeface="Times New Roman" panose="02020603050405020304" pitchFamily="18" charset="0"/>
              </a:rPr>
              <a:t> </a:t>
            </a:r>
            <a:r>
              <a:rPr lang="es-PA" sz="2400" dirty="0" err="1">
                <a:cs typeface="Times New Roman" panose="02020603050405020304" pitchFamily="18" charset="0"/>
              </a:rPr>
              <a:t>speaking</a:t>
            </a:r>
            <a:r>
              <a:rPr lang="es-PA" sz="2400" dirty="0">
                <a:cs typeface="Times New Roman" panose="02020603050405020304" pitchFamily="18" charset="0"/>
              </a:rPr>
              <a:t> in </a:t>
            </a:r>
            <a:r>
              <a:rPr lang="es-PA" sz="2400" dirty="0" err="1">
                <a:cs typeface="Times New Roman" panose="02020603050405020304" pitchFamily="18" charset="0"/>
              </a:rPr>
              <a:t>the</a:t>
            </a:r>
            <a:r>
              <a:rPr lang="es-PA" sz="2400" dirty="0">
                <a:cs typeface="Times New Roman" panose="02020603050405020304" pitchFamily="18" charset="0"/>
              </a:rPr>
              <a:t> target language. </a:t>
            </a:r>
            <a:endParaRPr lang="es-PA" sz="2400" dirty="0" smtClean="0">
              <a:cs typeface="Times New Roman" panose="02020603050405020304" pitchFamily="18" charset="0"/>
            </a:endParaRPr>
          </a:p>
          <a:p>
            <a:pPr marL="342900" indent="-342900" algn="just">
              <a:lnSpc>
                <a:spcPct val="200000"/>
              </a:lnSpc>
            </a:pPr>
            <a:r>
              <a:rPr lang="es-PA" sz="2400" dirty="0" err="1" smtClean="0">
                <a:cs typeface="Times New Roman" panose="02020603050405020304" pitchFamily="18" charset="0"/>
              </a:rPr>
              <a:t>Conversely</a:t>
            </a:r>
            <a:r>
              <a:rPr lang="es-PA" sz="2400" dirty="0">
                <a:cs typeface="Times New Roman" panose="02020603050405020304" pitchFamily="18" charset="0"/>
              </a:rPr>
              <a:t>, </a:t>
            </a:r>
            <a:r>
              <a:rPr lang="es-PA" sz="2400" dirty="0" err="1">
                <a:cs typeface="Times New Roman" panose="02020603050405020304" pitchFamily="18" charset="0"/>
              </a:rPr>
              <a:t>students</a:t>
            </a:r>
            <a:r>
              <a:rPr lang="es-PA" sz="2400" dirty="0">
                <a:cs typeface="Times New Roman" panose="02020603050405020304" pitchFamily="18" charset="0"/>
              </a:rPr>
              <a:t> </a:t>
            </a:r>
            <a:r>
              <a:rPr lang="es-PA" sz="2400" dirty="0" err="1">
                <a:cs typeface="Times New Roman" panose="02020603050405020304" pitchFamily="18" charset="0"/>
              </a:rPr>
              <a:t>think</a:t>
            </a:r>
            <a:r>
              <a:rPr lang="es-PA" sz="2400" dirty="0">
                <a:cs typeface="Times New Roman" panose="02020603050405020304" pitchFamily="18" charset="0"/>
              </a:rPr>
              <a:t> </a:t>
            </a:r>
            <a:r>
              <a:rPr lang="es-PA" sz="2400" dirty="0" err="1">
                <a:cs typeface="Times New Roman" panose="02020603050405020304" pitchFamily="18" charset="0"/>
              </a:rPr>
              <a:t>that</a:t>
            </a:r>
            <a:r>
              <a:rPr lang="es-PA" sz="2400" dirty="0">
                <a:cs typeface="Times New Roman" panose="02020603050405020304" pitchFamily="18" charset="0"/>
              </a:rPr>
              <a:t> </a:t>
            </a:r>
            <a:r>
              <a:rPr lang="es-PA" sz="2400" dirty="0" err="1">
                <a:cs typeface="Times New Roman" panose="02020603050405020304" pitchFamily="18" charset="0"/>
              </a:rPr>
              <a:t>the</a:t>
            </a:r>
            <a:r>
              <a:rPr lang="es-PA" sz="2400" dirty="0">
                <a:cs typeface="Times New Roman" panose="02020603050405020304" pitchFamily="18" charset="0"/>
              </a:rPr>
              <a:t> </a:t>
            </a:r>
            <a:r>
              <a:rPr lang="es-PA" sz="2400" dirty="0" err="1">
                <a:cs typeface="Times New Roman" panose="02020603050405020304" pitchFamily="18" charset="0"/>
              </a:rPr>
              <a:t>teacher</a:t>
            </a:r>
            <a:r>
              <a:rPr lang="es-PA" sz="2400" dirty="0">
                <a:cs typeface="Times New Roman" panose="02020603050405020304" pitchFamily="18" charset="0"/>
              </a:rPr>
              <a:t> </a:t>
            </a:r>
            <a:r>
              <a:rPr lang="es-PA" sz="2400" dirty="0" err="1">
                <a:cs typeface="Times New Roman" panose="02020603050405020304" pitchFamily="18" charset="0"/>
              </a:rPr>
              <a:t>is</a:t>
            </a:r>
            <a:r>
              <a:rPr lang="es-PA" sz="2400" dirty="0">
                <a:cs typeface="Times New Roman" panose="02020603050405020304" pitchFamily="18" charset="0"/>
              </a:rPr>
              <a:t> a </a:t>
            </a:r>
            <a:r>
              <a:rPr lang="es-PA" sz="2400" dirty="0" err="1">
                <a:cs typeface="Times New Roman" panose="02020603050405020304" pitchFamily="18" charset="0"/>
              </a:rPr>
              <a:t>valuable</a:t>
            </a:r>
            <a:r>
              <a:rPr lang="es-PA" sz="2400" dirty="0">
                <a:cs typeface="Times New Roman" panose="02020603050405020304" pitchFamily="18" charset="0"/>
              </a:rPr>
              <a:t> </a:t>
            </a:r>
            <a:r>
              <a:rPr lang="es-PA" sz="2400" dirty="0" err="1">
                <a:cs typeface="Times New Roman" panose="02020603050405020304" pitchFamily="18" charset="0"/>
              </a:rPr>
              <a:t>source</a:t>
            </a:r>
            <a:r>
              <a:rPr lang="es-PA" sz="2400" dirty="0">
                <a:cs typeface="Times New Roman" panose="02020603050405020304" pitchFamily="18" charset="0"/>
              </a:rPr>
              <a:t> </a:t>
            </a:r>
            <a:r>
              <a:rPr lang="es-PA" sz="2400" dirty="0" err="1">
                <a:cs typeface="Times New Roman" panose="02020603050405020304" pitchFamily="18" charset="0"/>
              </a:rPr>
              <a:t>that</a:t>
            </a:r>
            <a:r>
              <a:rPr lang="es-PA" sz="2400" dirty="0">
                <a:cs typeface="Times New Roman" panose="02020603050405020304" pitchFamily="18" charset="0"/>
              </a:rPr>
              <a:t> </a:t>
            </a:r>
            <a:r>
              <a:rPr lang="es-PA" sz="2400" dirty="0" err="1">
                <a:cs typeface="Times New Roman" panose="02020603050405020304" pitchFamily="18" charset="0"/>
              </a:rPr>
              <a:t>helps</a:t>
            </a:r>
            <a:r>
              <a:rPr lang="es-PA" sz="2400" dirty="0">
                <a:cs typeface="Times New Roman" panose="02020603050405020304" pitchFamily="18" charset="0"/>
              </a:rPr>
              <a:t> </a:t>
            </a:r>
            <a:r>
              <a:rPr lang="es-PA" sz="2400" dirty="0" err="1">
                <a:cs typeface="Times New Roman" panose="02020603050405020304" pitchFamily="18" charset="0"/>
              </a:rPr>
              <a:t>them</a:t>
            </a:r>
            <a:r>
              <a:rPr lang="es-PA" sz="2400" dirty="0">
                <a:cs typeface="Times New Roman" panose="02020603050405020304" pitchFamily="18" charset="0"/>
              </a:rPr>
              <a:t> </a:t>
            </a:r>
            <a:r>
              <a:rPr lang="es-PA" sz="2400" dirty="0" smtClean="0">
                <a:cs typeface="Times New Roman" panose="02020603050405020304" pitchFamily="18" charset="0"/>
              </a:rPr>
              <a:t>to </a:t>
            </a:r>
            <a:r>
              <a:rPr lang="es-PA" sz="2400" dirty="0" err="1" smtClean="0">
                <a:cs typeface="Times New Roman" panose="02020603050405020304" pitchFamily="18" charset="0"/>
              </a:rPr>
              <a:t>learn</a:t>
            </a:r>
            <a:r>
              <a:rPr lang="es-PA" sz="2400" dirty="0" smtClean="0">
                <a:cs typeface="Times New Roman" panose="02020603050405020304" pitchFamily="18" charset="0"/>
              </a:rPr>
              <a:t> </a:t>
            </a:r>
            <a:r>
              <a:rPr lang="es-PA" sz="2400" dirty="0" err="1">
                <a:cs typeface="Times New Roman" panose="02020603050405020304" pitchFamily="18" charset="0"/>
              </a:rPr>
              <a:t>the</a:t>
            </a:r>
            <a:r>
              <a:rPr lang="es-PA" sz="2400" dirty="0">
                <a:cs typeface="Times New Roman" panose="02020603050405020304" pitchFamily="18" charset="0"/>
              </a:rPr>
              <a:t> language </a:t>
            </a:r>
            <a:r>
              <a:rPr lang="es-PA" sz="2400" dirty="0" err="1">
                <a:cs typeface="Times New Roman" panose="02020603050405020304" pitchFamily="18" charset="0"/>
              </a:rPr>
              <a:t>by</a:t>
            </a:r>
            <a:r>
              <a:rPr lang="es-PA" sz="2400" dirty="0">
                <a:cs typeface="Times New Roman" panose="02020603050405020304" pitchFamily="18" charset="0"/>
              </a:rPr>
              <a:t> </a:t>
            </a:r>
            <a:r>
              <a:rPr lang="es-PA" sz="2400" dirty="0" err="1">
                <a:cs typeface="Times New Roman" panose="02020603050405020304" pitchFamily="18" charset="0"/>
              </a:rPr>
              <a:t>giving</a:t>
            </a:r>
            <a:r>
              <a:rPr lang="es-PA" sz="2400" dirty="0">
                <a:cs typeface="Times New Roman" panose="02020603050405020304" pitchFamily="18" charset="0"/>
              </a:rPr>
              <a:t> </a:t>
            </a:r>
            <a:r>
              <a:rPr lang="es-PA" sz="2400" dirty="0" err="1">
                <a:cs typeface="Times New Roman" panose="02020603050405020304" pitchFamily="18" charset="0"/>
              </a:rPr>
              <a:t>advice</a:t>
            </a:r>
            <a:r>
              <a:rPr lang="es-PA" sz="2400" dirty="0">
                <a:cs typeface="Times New Roman" panose="02020603050405020304" pitchFamily="18" charset="0"/>
              </a:rPr>
              <a:t> and </a:t>
            </a:r>
            <a:r>
              <a:rPr lang="es-PA" sz="2400" dirty="0" err="1">
                <a:cs typeface="Times New Roman" panose="02020603050405020304" pitchFamily="18" charset="0"/>
              </a:rPr>
              <a:t>explanation</a:t>
            </a:r>
            <a:r>
              <a:rPr lang="es-PA" sz="2400" dirty="0" smtClean="0">
                <a:cs typeface="Times New Roman" panose="02020603050405020304" pitchFamily="18" charset="0"/>
              </a:rPr>
              <a:t>.</a:t>
            </a:r>
          </a:p>
        </p:txBody>
      </p:sp>
    </p:spTree>
    <p:extLst>
      <p:ext uri="{BB962C8B-B14F-4D97-AF65-F5344CB8AC3E}">
        <p14:creationId xmlns:p14="http://schemas.microsoft.com/office/powerpoint/2010/main" val="42813550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914144" y="274638"/>
            <a:ext cx="8343548" cy="1143000"/>
          </a:xfrm>
        </p:spPr>
        <p:txBody>
          <a:bodyPr>
            <a:normAutofit fontScale="90000"/>
          </a:bodyPr>
          <a:lstStyle/>
          <a:p>
            <a:r>
              <a:rPr lang="es-PA" dirty="0" err="1"/>
              <a:t>Suggestions</a:t>
            </a:r>
            <a:r>
              <a:rPr lang="es-PA" dirty="0"/>
              <a:t> </a:t>
            </a:r>
            <a:r>
              <a:rPr lang="es-PA" dirty="0" err="1"/>
              <a:t>from</a:t>
            </a:r>
            <a:r>
              <a:rPr lang="es-PA" dirty="0"/>
              <a:t> </a:t>
            </a:r>
            <a:r>
              <a:rPr lang="es-PA" dirty="0" err="1"/>
              <a:t>the</a:t>
            </a:r>
            <a:r>
              <a:rPr lang="es-PA" dirty="0"/>
              <a:t> </a:t>
            </a:r>
            <a:r>
              <a:rPr lang="es-PA" dirty="0" err="1"/>
              <a:t>author</a:t>
            </a:r>
            <a:r>
              <a:rPr lang="es-PA" dirty="0"/>
              <a:t> </a:t>
            </a:r>
            <a:r>
              <a:rPr lang="es-PA" dirty="0" err="1"/>
              <a:t>for</a:t>
            </a:r>
            <a:r>
              <a:rPr lang="es-PA" dirty="0"/>
              <a:t> </a:t>
            </a:r>
            <a:r>
              <a:rPr lang="es-PA" dirty="0" err="1"/>
              <a:t>future</a:t>
            </a:r>
            <a:r>
              <a:rPr lang="es-PA" dirty="0"/>
              <a:t> </a:t>
            </a:r>
            <a:r>
              <a:rPr lang="es-PA" dirty="0" err="1"/>
              <a:t>research</a:t>
            </a:r>
            <a:endParaRPr lang="es-PA" dirty="0"/>
          </a:p>
        </p:txBody>
      </p:sp>
      <p:sp>
        <p:nvSpPr>
          <p:cNvPr id="3" name="2 Marcador de contenido"/>
          <p:cNvSpPr>
            <a:spLocks noGrp="1"/>
          </p:cNvSpPr>
          <p:nvPr>
            <p:ph idx="1"/>
          </p:nvPr>
        </p:nvSpPr>
        <p:spPr>
          <a:xfrm>
            <a:off x="1914144" y="1766553"/>
            <a:ext cx="9997440" cy="4273062"/>
          </a:xfrm>
        </p:spPr>
        <p:txBody>
          <a:bodyPr/>
          <a:lstStyle/>
          <a:p>
            <a:r>
              <a:rPr lang="es-PA" dirty="0" err="1"/>
              <a:t>Teachers</a:t>
            </a:r>
            <a:r>
              <a:rPr lang="es-PA" dirty="0"/>
              <a:t> </a:t>
            </a:r>
            <a:r>
              <a:rPr lang="es-PA" dirty="0" err="1"/>
              <a:t>ought</a:t>
            </a:r>
            <a:r>
              <a:rPr lang="es-PA" dirty="0"/>
              <a:t> </a:t>
            </a:r>
            <a:r>
              <a:rPr lang="es-PA" dirty="0" err="1"/>
              <a:t>to</a:t>
            </a:r>
            <a:r>
              <a:rPr lang="es-PA" dirty="0"/>
              <a:t> </a:t>
            </a:r>
            <a:r>
              <a:rPr lang="es-PA" dirty="0" err="1"/>
              <a:t>increase</a:t>
            </a:r>
            <a:r>
              <a:rPr lang="es-PA" dirty="0"/>
              <a:t> </a:t>
            </a:r>
            <a:r>
              <a:rPr lang="es-PA" dirty="0" err="1"/>
              <a:t>the</a:t>
            </a:r>
            <a:r>
              <a:rPr lang="es-PA" dirty="0"/>
              <a:t> </a:t>
            </a:r>
            <a:r>
              <a:rPr lang="es-PA" dirty="0" err="1"/>
              <a:t>frequency</a:t>
            </a:r>
            <a:r>
              <a:rPr lang="es-PA" dirty="0"/>
              <a:t> of </a:t>
            </a:r>
            <a:r>
              <a:rPr lang="es-PA" dirty="0" err="1"/>
              <a:t>activities</a:t>
            </a:r>
            <a:r>
              <a:rPr lang="es-PA" dirty="0"/>
              <a:t> </a:t>
            </a:r>
            <a:r>
              <a:rPr lang="es-PA" dirty="0" err="1"/>
              <a:t>such</a:t>
            </a:r>
            <a:r>
              <a:rPr lang="es-PA" dirty="0"/>
              <a:t> as </a:t>
            </a:r>
            <a:r>
              <a:rPr lang="es-PA" dirty="0" err="1"/>
              <a:t>games</a:t>
            </a:r>
            <a:r>
              <a:rPr lang="es-PA" dirty="0"/>
              <a:t>, role-</a:t>
            </a:r>
            <a:r>
              <a:rPr lang="es-PA" dirty="0" err="1"/>
              <a:t>plays</a:t>
            </a:r>
            <a:r>
              <a:rPr lang="es-PA" dirty="0"/>
              <a:t> in </a:t>
            </a:r>
            <a:r>
              <a:rPr lang="es-PA" dirty="0" err="1"/>
              <a:t>the</a:t>
            </a:r>
            <a:r>
              <a:rPr lang="es-PA" dirty="0"/>
              <a:t> </a:t>
            </a:r>
            <a:r>
              <a:rPr lang="es-PA" dirty="0" err="1"/>
              <a:t>classroom</a:t>
            </a:r>
            <a:r>
              <a:rPr lang="es-PA" dirty="0"/>
              <a:t>.</a:t>
            </a:r>
          </a:p>
          <a:p>
            <a:pPr>
              <a:lnSpc>
                <a:spcPct val="200000"/>
              </a:lnSpc>
            </a:pPr>
            <a:r>
              <a:rPr lang="es-PA" dirty="0" err="1"/>
              <a:t>Promote</a:t>
            </a:r>
            <a:r>
              <a:rPr lang="es-PA" dirty="0"/>
              <a:t> </a:t>
            </a:r>
            <a:r>
              <a:rPr lang="es-PA" dirty="0" err="1"/>
              <a:t>language</a:t>
            </a:r>
            <a:r>
              <a:rPr lang="es-PA" dirty="0"/>
              <a:t> </a:t>
            </a:r>
            <a:r>
              <a:rPr lang="es-PA" dirty="0" err="1"/>
              <a:t>practice</a:t>
            </a:r>
            <a:r>
              <a:rPr lang="es-PA" dirty="0"/>
              <a:t> </a:t>
            </a:r>
            <a:r>
              <a:rPr lang="es-PA" dirty="0" err="1"/>
              <a:t>opportunities</a:t>
            </a:r>
            <a:r>
              <a:rPr lang="es-PA" dirty="0"/>
              <a:t>.</a:t>
            </a:r>
          </a:p>
          <a:p>
            <a:r>
              <a:rPr lang="es-PA" dirty="0" err="1"/>
              <a:t>Create</a:t>
            </a:r>
            <a:r>
              <a:rPr lang="es-PA" dirty="0"/>
              <a:t> a positive, </a:t>
            </a:r>
            <a:r>
              <a:rPr lang="es-PA" dirty="0" err="1"/>
              <a:t>friendly</a:t>
            </a:r>
            <a:r>
              <a:rPr lang="es-PA" dirty="0"/>
              <a:t> and </a:t>
            </a:r>
            <a:r>
              <a:rPr lang="es-PA" dirty="0" err="1"/>
              <a:t>effective</a:t>
            </a:r>
            <a:r>
              <a:rPr lang="es-PA" dirty="0"/>
              <a:t> </a:t>
            </a:r>
            <a:r>
              <a:rPr lang="es-PA" dirty="0" err="1"/>
              <a:t>climate</a:t>
            </a:r>
            <a:r>
              <a:rPr lang="es-PA" dirty="0"/>
              <a:t> in </a:t>
            </a:r>
            <a:r>
              <a:rPr lang="es-PA" dirty="0" err="1"/>
              <a:t>the</a:t>
            </a:r>
            <a:r>
              <a:rPr lang="es-PA" dirty="0"/>
              <a:t> </a:t>
            </a:r>
            <a:r>
              <a:rPr lang="es-PA" dirty="0" err="1"/>
              <a:t>classroom</a:t>
            </a:r>
            <a:r>
              <a:rPr lang="es-PA" dirty="0"/>
              <a:t>.</a:t>
            </a:r>
          </a:p>
          <a:p>
            <a:pPr>
              <a:lnSpc>
                <a:spcPct val="150000"/>
              </a:lnSpc>
            </a:pPr>
            <a:r>
              <a:rPr lang="es-PA" dirty="0" err="1"/>
              <a:t>Apply</a:t>
            </a:r>
            <a:r>
              <a:rPr lang="es-PA" dirty="0"/>
              <a:t> </a:t>
            </a:r>
            <a:r>
              <a:rPr lang="es-PA" dirty="0" err="1"/>
              <a:t>games</a:t>
            </a:r>
            <a:r>
              <a:rPr lang="es-PA" dirty="0"/>
              <a:t> </a:t>
            </a:r>
            <a:r>
              <a:rPr lang="es-PA" dirty="0" err="1"/>
              <a:t>to</a:t>
            </a:r>
            <a:r>
              <a:rPr lang="es-PA" dirty="0"/>
              <a:t> </a:t>
            </a:r>
            <a:r>
              <a:rPr lang="es-PA" dirty="0" err="1"/>
              <a:t>improve</a:t>
            </a:r>
            <a:r>
              <a:rPr lang="es-PA" dirty="0"/>
              <a:t> </a:t>
            </a:r>
            <a:r>
              <a:rPr lang="es-PA" dirty="0" err="1"/>
              <a:t>grammar</a:t>
            </a:r>
            <a:r>
              <a:rPr lang="es-PA" dirty="0"/>
              <a:t> </a:t>
            </a:r>
            <a:r>
              <a:rPr lang="es-PA" dirty="0" err="1"/>
              <a:t>activities</a:t>
            </a:r>
            <a:r>
              <a:rPr lang="es-PA" dirty="0"/>
              <a:t>.</a:t>
            </a:r>
          </a:p>
        </p:txBody>
      </p:sp>
    </p:spTree>
    <p:extLst>
      <p:ext uri="{BB962C8B-B14F-4D97-AF65-F5344CB8AC3E}">
        <p14:creationId xmlns:p14="http://schemas.microsoft.com/office/powerpoint/2010/main" val="34947517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878975" y="627185"/>
            <a:ext cx="9997440" cy="4800600"/>
          </a:xfrm>
        </p:spPr>
        <p:txBody>
          <a:bodyPr/>
          <a:lstStyle/>
          <a:p>
            <a:r>
              <a:rPr lang="es-PA" dirty="0" err="1"/>
              <a:t>Teachers</a:t>
            </a:r>
            <a:r>
              <a:rPr lang="es-PA" dirty="0"/>
              <a:t> </a:t>
            </a:r>
            <a:r>
              <a:rPr lang="es-PA" dirty="0" err="1"/>
              <a:t>should</a:t>
            </a:r>
            <a:r>
              <a:rPr lang="es-PA" dirty="0"/>
              <a:t> </a:t>
            </a:r>
            <a:r>
              <a:rPr lang="es-PA" dirty="0" err="1"/>
              <a:t>continue</a:t>
            </a:r>
            <a:r>
              <a:rPr lang="es-PA" dirty="0"/>
              <a:t> </a:t>
            </a:r>
            <a:r>
              <a:rPr lang="es-PA" dirty="0" err="1"/>
              <a:t>providing</a:t>
            </a:r>
            <a:r>
              <a:rPr lang="es-PA" dirty="0"/>
              <a:t> </a:t>
            </a:r>
            <a:r>
              <a:rPr lang="es-PA" dirty="0" err="1"/>
              <a:t>appropriate</a:t>
            </a:r>
            <a:r>
              <a:rPr lang="es-PA" dirty="0"/>
              <a:t> </a:t>
            </a:r>
            <a:r>
              <a:rPr lang="es-PA" dirty="0" err="1"/>
              <a:t>feedback</a:t>
            </a:r>
            <a:r>
              <a:rPr lang="es-PA" dirty="0"/>
              <a:t> and error </a:t>
            </a:r>
            <a:r>
              <a:rPr lang="es-PA" dirty="0" err="1"/>
              <a:t>correction</a:t>
            </a:r>
            <a:r>
              <a:rPr lang="es-PA" dirty="0"/>
              <a:t>.</a:t>
            </a:r>
          </a:p>
          <a:p>
            <a:pPr marL="82296" indent="0">
              <a:buNone/>
            </a:pPr>
            <a:endParaRPr lang="es-PA" sz="1000" dirty="0"/>
          </a:p>
          <a:p>
            <a:r>
              <a:rPr lang="es-PA" dirty="0" err="1"/>
              <a:t>Teachers</a:t>
            </a:r>
            <a:r>
              <a:rPr lang="es-PA" dirty="0"/>
              <a:t> </a:t>
            </a:r>
            <a:r>
              <a:rPr lang="es-PA" dirty="0" err="1"/>
              <a:t>need</a:t>
            </a:r>
            <a:r>
              <a:rPr lang="es-PA" dirty="0"/>
              <a:t> </a:t>
            </a:r>
            <a:r>
              <a:rPr lang="es-PA" dirty="0" err="1"/>
              <a:t>to</a:t>
            </a:r>
            <a:r>
              <a:rPr lang="es-PA" dirty="0"/>
              <a:t> be </a:t>
            </a:r>
            <a:r>
              <a:rPr lang="es-PA" dirty="0" err="1"/>
              <a:t>careful</a:t>
            </a:r>
            <a:r>
              <a:rPr lang="es-PA" dirty="0"/>
              <a:t> </a:t>
            </a:r>
            <a:r>
              <a:rPr lang="es-PA" dirty="0" err="1"/>
              <a:t>when</a:t>
            </a:r>
            <a:r>
              <a:rPr lang="es-PA" dirty="0"/>
              <a:t> </a:t>
            </a:r>
            <a:r>
              <a:rPr lang="es-PA" dirty="0" err="1"/>
              <a:t>designing</a:t>
            </a:r>
            <a:r>
              <a:rPr lang="es-PA" dirty="0"/>
              <a:t> and </a:t>
            </a:r>
            <a:r>
              <a:rPr lang="es-PA" dirty="0" err="1"/>
              <a:t>performing</a:t>
            </a:r>
            <a:r>
              <a:rPr lang="es-PA" dirty="0"/>
              <a:t> </a:t>
            </a:r>
            <a:r>
              <a:rPr lang="es-PA" dirty="0" err="1"/>
              <a:t>the</a:t>
            </a:r>
            <a:r>
              <a:rPr lang="es-PA" dirty="0"/>
              <a:t> </a:t>
            </a:r>
            <a:r>
              <a:rPr lang="es-PA" dirty="0" err="1"/>
              <a:t>excercises</a:t>
            </a:r>
            <a:r>
              <a:rPr lang="es-PA" dirty="0"/>
              <a:t>.</a:t>
            </a:r>
          </a:p>
          <a:p>
            <a:pPr marL="82296" indent="0">
              <a:buNone/>
            </a:pPr>
            <a:endParaRPr lang="es-PA" sz="2000" dirty="0"/>
          </a:p>
          <a:p>
            <a:r>
              <a:rPr lang="es-PA" dirty="0" err="1"/>
              <a:t>Consider</a:t>
            </a:r>
            <a:r>
              <a:rPr lang="es-PA" dirty="0"/>
              <a:t> </a:t>
            </a:r>
            <a:r>
              <a:rPr lang="es-PA" dirty="0" err="1"/>
              <a:t>equal</a:t>
            </a:r>
            <a:r>
              <a:rPr lang="es-PA" dirty="0"/>
              <a:t> </a:t>
            </a:r>
            <a:r>
              <a:rPr lang="es-PA" dirty="0" err="1"/>
              <a:t>opportunities</a:t>
            </a:r>
            <a:r>
              <a:rPr lang="es-PA" dirty="0"/>
              <a:t> </a:t>
            </a:r>
            <a:r>
              <a:rPr lang="es-PA" dirty="0" err="1"/>
              <a:t>for</a:t>
            </a:r>
            <a:r>
              <a:rPr lang="es-PA" dirty="0"/>
              <a:t> </a:t>
            </a:r>
            <a:r>
              <a:rPr lang="es-PA" dirty="0" err="1"/>
              <a:t>participation</a:t>
            </a:r>
            <a:r>
              <a:rPr lang="es-PA" dirty="0"/>
              <a:t> and </a:t>
            </a:r>
            <a:r>
              <a:rPr lang="es-PA" dirty="0" err="1"/>
              <a:t>interaction</a:t>
            </a:r>
            <a:r>
              <a:rPr lang="es-PA" dirty="0"/>
              <a:t> in </a:t>
            </a:r>
            <a:r>
              <a:rPr lang="es-PA" dirty="0" err="1"/>
              <a:t>order</a:t>
            </a:r>
            <a:r>
              <a:rPr lang="es-PA" dirty="0"/>
              <a:t> </a:t>
            </a:r>
            <a:r>
              <a:rPr lang="es-PA" dirty="0" err="1"/>
              <a:t>to</a:t>
            </a:r>
            <a:r>
              <a:rPr lang="es-PA" dirty="0"/>
              <a:t> </a:t>
            </a:r>
            <a:r>
              <a:rPr lang="es-PA" dirty="0" err="1"/>
              <a:t>achieve</a:t>
            </a:r>
            <a:r>
              <a:rPr lang="es-PA" dirty="0"/>
              <a:t> </a:t>
            </a:r>
            <a:r>
              <a:rPr lang="es-PA" dirty="0" err="1"/>
              <a:t>effective</a:t>
            </a:r>
            <a:r>
              <a:rPr lang="es-PA" dirty="0"/>
              <a:t> </a:t>
            </a:r>
            <a:r>
              <a:rPr lang="es-PA" dirty="0" err="1"/>
              <a:t>results</a:t>
            </a:r>
            <a:r>
              <a:rPr lang="es-PA" dirty="0"/>
              <a:t>.</a:t>
            </a:r>
          </a:p>
        </p:txBody>
      </p:sp>
    </p:spTree>
    <p:extLst>
      <p:ext uri="{BB962C8B-B14F-4D97-AF65-F5344CB8AC3E}">
        <p14:creationId xmlns:p14="http://schemas.microsoft.com/office/powerpoint/2010/main" val="26368297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914144" y="592016"/>
            <a:ext cx="9997440" cy="4800600"/>
          </a:xfrm>
        </p:spPr>
        <p:txBody>
          <a:bodyPr/>
          <a:lstStyle/>
          <a:p>
            <a:pPr algn="just">
              <a:lnSpc>
                <a:spcPct val="150000"/>
              </a:lnSpc>
            </a:pPr>
            <a:r>
              <a:rPr lang="es-PA" dirty="0" err="1"/>
              <a:t>We</a:t>
            </a:r>
            <a:r>
              <a:rPr lang="es-PA" dirty="0"/>
              <a:t> as </a:t>
            </a:r>
            <a:r>
              <a:rPr lang="es-PA" dirty="0" err="1"/>
              <a:t>teachers</a:t>
            </a:r>
            <a:r>
              <a:rPr lang="es-PA" dirty="0"/>
              <a:t> can </a:t>
            </a:r>
            <a:r>
              <a:rPr lang="es-PA" dirty="0" err="1"/>
              <a:t>justify</a:t>
            </a:r>
            <a:r>
              <a:rPr lang="es-PA" dirty="0"/>
              <a:t> </a:t>
            </a:r>
            <a:r>
              <a:rPr lang="es-PA" dirty="0" err="1"/>
              <a:t>these</a:t>
            </a:r>
            <a:r>
              <a:rPr lang="es-PA" dirty="0"/>
              <a:t> </a:t>
            </a:r>
            <a:r>
              <a:rPr lang="es-PA" dirty="0" err="1"/>
              <a:t>suggestions</a:t>
            </a:r>
            <a:r>
              <a:rPr lang="es-PA" dirty="0"/>
              <a:t> in </a:t>
            </a:r>
            <a:r>
              <a:rPr lang="es-PA" dirty="0" err="1"/>
              <a:t>the</a:t>
            </a:r>
            <a:r>
              <a:rPr lang="es-PA" dirty="0"/>
              <a:t> </a:t>
            </a:r>
            <a:r>
              <a:rPr lang="es-PA" dirty="0" err="1"/>
              <a:t>classroom</a:t>
            </a:r>
            <a:r>
              <a:rPr lang="es-PA" dirty="0"/>
              <a:t>. </a:t>
            </a:r>
            <a:r>
              <a:rPr lang="es-PA" dirty="0" err="1"/>
              <a:t>We</a:t>
            </a:r>
            <a:r>
              <a:rPr lang="es-PA" dirty="0"/>
              <a:t> </a:t>
            </a:r>
            <a:r>
              <a:rPr lang="es-PA" dirty="0" err="1"/>
              <a:t>have</a:t>
            </a:r>
            <a:r>
              <a:rPr lang="es-PA" dirty="0"/>
              <a:t> </a:t>
            </a:r>
            <a:r>
              <a:rPr lang="es-PA" dirty="0" err="1"/>
              <a:t>to</a:t>
            </a:r>
            <a:r>
              <a:rPr lang="es-PA" dirty="0"/>
              <a:t> </a:t>
            </a:r>
            <a:r>
              <a:rPr lang="es-PA" dirty="0" err="1"/>
              <a:t>mantain</a:t>
            </a:r>
            <a:r>
              <a:rPr lang="es-PA" dirty="0"/>
              <a:t> </a:t>
            </a:r>
            <a:r>
              <a:rPr lang="es-PA" dirty="0" err="1"/>
              <a:t>an</a:t>
            </a:r>
            <a:r>
              <a:rPr lang="es-PA" dirty="0"/>
              <a:t> </a:t>
            </a:r>
            <a:r>
              <a:rPr lang="es-PA" dirty="0" err="1"/>
              <a:t>enjoyable</a:t>
            </a:r>
            <a:r>
              <a:rPr lang="es-PA" dirty="0"/>
              <a:t> </a:t>
            </a:r>
            <a:r>
              <a:rPr lang="es-PA" dirty="0" err="1"/>
              <a:t>classroom</a:t>
            </a:r>
            <a:r>
              <a:rPr lang="es-PA" dirty="0"/>
              <a:t> </a:t>
            </a:r>
            <a:r>
              <a:rPr lang="es-PA" dirty="0" err="1"/>
              <a:t>environment</a:t>
            </a:r>
            <a:r>
              <a:rPr lang="es-PA" dirty="0"/>
              <a:t> </a:t>
            </a:r>
            <a:r>
              <a:rPr lang="es-PA" dirty="0" err="1"/>
              <a:t>to</a:t>
            </a:r>
            <a:r>
              <a:rPr lang="es-PA" dirty="0"/>
              <a:t> </a:t>
            </a:r>
            <a:r>
              <a:rPr lang="es-PA" dirty="0" err="1"/>
              <a:t>motivate</a:t>
            </a:r>
            <a:r>
              <a:rPr lang="es-PA" dirty="0"/>
              <a:t> </a:t>
            </a:r>
            <a:r>
              <a:rPr lang="es-PA" dirty="0" err="1"/>
              <a:t>our</a:t>
            </a:r>
            <a:r>
              <a:rPr lang="es-PA" dirty="0"/>
              <a:t> </a:t>
            </a:r>
            <a:r>
              <a:rPr lang="es-PA" dirty="0" err="1"/>
              <a:t>students</a:t>
            </a:r>
            <a:r>
              <a:rPr lang="es-PA" dirty="0"/>
              <a:t> </a:t>
            </a:r>
            <a:r>
              <a:rPr lang="es-PA" dirty="0" err="1"/>
              <a:t>to</a:t>
            </a:r>
            <a:r>
              <a:rPr lang="es-PA" dirty="0"/>
              <a:t> </a:t>
            </a:r>
            <a:r>
              <a:rPr lang="es-PA" dirty="0" err="1"/>
              <a:t>learn</a:t>
            </a:r>
            <a:r>
              <a:rPr lang="es-PA" dirty="0"/>
              <a:t> </a:t>
            </a:r>
            <a:r>
              <a:rPr lang="es-PA" dirty="0" err="1"/>
              <a:t>the</a:t>
            </a:r>
            <a:r>
              <a:rPr lang="es-PA" dirty="0"/>
              <a:t> target </a:t>
            </a:r>
            <a:r>
              <a:rPr lang="es-PA" dirty="0" err="1"/>
              <a:t>language</a:t>
            </a:r>
            <a:r>
              <a:rPr lang="es-PA" dirty="0"/>
              <a:t> and </a:t>
            </a:r>
            <a:r>
              <a:rPr lang="es-PA" dirty="0" err="1"/>
              <a:t>allow</a:t>
            </a:r>
            <a:r>
              <a:rPr lang="es-PA" dirty="0"/>
              <a:t> </a:t>
            </a:r>
            <a:r>
              <a:rPr lang="es-PA" dirty="0" err="1"/>
              <a:t>them</a:t>
            </a:r>
            <a:r>
              <a:rPr lang="es-PA" dirty="0"/>
              <a:t> </a:t>
            </a:r>
            <a:r>
              <a:rPr lang="es-PA" dirty="0" err="1"/>
              <a:t>to</a:t>
            </a:r>
            <a:r>
              <a:rPr lang="es-PA" dirty="0"/>
              <a:t> </a:t>
            </a:r>
            <a:r>
              <a:rPr lang="es-PA" dirty="0" err="1"/>
              <a:t>understand</a:t>
            </a:r>
            <a:r>
              <a:rPr lang="es-PA" dirty="0"/>
              <a:t> </a:t>
            </a:r>
            <a:r>
              <a:rPr lang="es-PA" dirty="0" err="1"/>
              <a:t>the</a:t>
            </a:r>
            <a:r>
              <a:rPr lang="es-PA" dirty="0"/>
              <a:t> </a:t>
            </a:r>
            <a:r>
              <a:rPr lang="es-PA" dirty="0" err="1"/>
              <a:t>purpose</a:t>
            </a:r>
            <a:r>
              <a:rPr lang="es-PA" dirty="0"/>
              <a:t> of </a:t>
            </a:r>
            <a:r>
              <a:rPr lang="es-PA" dirty="0" err="1"/>
              <a:t>communicative</a:t>
            </a:r>
            <a:r>
              <a:rPr lang="es-PA" dirty="0"/>
              <a:t> </a:t>
            </a:r>
            <a:r>
              <a:rPr lang="es-PA" dirty="0" err="1"/>
              <a:t>activities</a:t>
            </a:r>
            <a:r>
              <a:rPr lang="es-PA" dirty="0"/>
              <a:t>.</a:t>
            </a:r>
          </a:p>
        </p:txBody>
      </p:sp>
    </p:spTree>
    <p:extLst>
      <p:ext uri="{BB962C8B-B14F-4D97-AF65-F5344CB8AC3E}">
        <p14:creationId xmlns:p14="http://schemas.microsoft.com/office/powerpoint/2010/main" val="5938664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a:t>Questions</a:t>
            </a:r>
            <a:r>
              <a:rPr lang="es-PA" dirty="0"/>
              <a:t> </a:t>
            </a:r>
            <a:r>
              <a:rPr lang="es-PA" dirty="0" smtClean="0"/>
              <a:t>to </a:t>
            </a:r>
            <a:r>
              <a:rPr lang="es-PA" dirty="0" err="1"/>
              <a:t>the</a:t>
            </a:r>
            <a:r>
              <a:rPr lang="es-PA" dirty="0"/>
              <a:t> </a:t>
            </a:r>
            <a:r>
              <a:rPr lang="es-PA" dirty="0" err="1"/>
              <a:t>author</a:t>
            </a:r>
            <a:endParaRPr lang="es-PA" dirty="0"/>
          </a:p>
        </p:txBody>
      </p:sp>
      <p:sp>
        <p:nvSpPr>
          <p:cNvPr id="3" name="2 Marcador de contenido"/>
          <p:cNvSpPr>
            <a:spLocks noGrp="1"/>
          </p:cNvSpPr>
          <p:nvPr>
            <p:ph idx="1"/>
          </p:nvPr>
        </p:nvSpPr>
        <p:spPr/>
        <p:txBody>
          <a:bodyPr/>
          <a:lstStyle/>
          <a:p>
            <a:r>
              <a:rPr lang="es-PA" dirty="0" err="1"/>
              <a:t>How</a:t>
            </a:r>
            <a:r>
              <a:rPr lang="es-PA" dirty="0"/>
              <a:t> can </a:t>
            </a:r>
            <a:r>
              <a:rPr lang="es-PA" dirty="0" err="1"/>
              <a:t>we</a:t>
            </a:r>
            <a:r>
              <a:rPr lang="es-PA" dirty="0"/>
              <a:t> </a:t>
            </a:r>
            <a:r>
              <a:rPr lang="es-PA" dirty="0" err="1"/>
              <a:t>change</a:t>
            </a:r>
            <a:r>
              <a:rPr lang="es-PA" dirty="0"/>
              <a:t> </a:t>
            </a:r>
            <a:r>
              <a:rPr lang="es-PA" dirty="0" err="1"/>
              <a:t>the</a:t>
            </a:r>
            <a:r>
              <a:rPr lang="es-PA" dirty="0"/>
              <a:t> </a:t>
            </a:r>
            <a:r>
              <a:rPr lang="es-PA" dirty="0" err="1"/>
              <a:t>mentality</a:t>
            </a:r>
            <a:r>
              <a:rPr lang="es-PA" dirty="0"/>
              <a:t> of </a:t>
            </a:r>
            <a:r>
              <a:rPr lang="es-PA" dirty="0" err="1"/>
              <a:t>our</a:t>
            </a:r>
            <a:r>
              <a:rPr lang="es-PA" dirty="0"/>
              <a:t> </a:t>
            </a:r>
            <a:r>
              <a:rPr lang="es-PA" dirty="0" err="1"/>
              <a:t>colleagues</a:t>
            </a:r>
            <a:r>
              <a:rPr lang="es-PA" dirty="0"/>
              <a:t> </a:t>
            </a:r>
            <a:r>
              <a:rPr lang="es-PA" dirty="0" err="1"/>
              <a:t>about</a:t>
            </a:r>
            <a:r>
              <a:rPr lang="es-PA" dirty="0"/>
              <a:t>  </a:t>
            </a:r>
            <a:r>
              <a:rPr lang="es-PA" dirty="0" err="1"/>
              <a:t>the</a:t>
            </a:r>
            <a:r>
              <a:rPr lang="es-PA" dirty="0"/>
              <a:t> use of </a:t>
            </a:r>
            <a:r>
              <a:rPr lang="es-PA" dirty="0" err="1"/>
              <a:t>the</a:t>
            </a:r>
            <a:r>
              <a:rPr lang="es-PA" dirty="0"/>
              <a:t> </a:t>
            </a:r>
            <a:r>
              <a:rPr lang="es-PA" dirty="0" err="1"/>
              <a:t>motivation</a:t>
            </a:r>
            <a:r>
              <a:rPr lang="es-PA" dirty="0"/>
              <a:t> in </a:t>
            </a:r>
            <a:r>
              <a:rPr lang="es-PA" dirty="0" err="1"/>
              <a:t>their</a:t>
            </a:r>
            <a:r>
              <a:rPr lang="es-PA" dirty="0"/>
              <a:t> </a:t>
            </a:r>
            <a:r>
              <a:rPr lang="es-PA" dirty="0" err="1"/>
              <a:t>classes</a:t>
            </a:r>
            <a:r>
              <a:rPr lang="es-PA" dirty="0"/>
              <a:t>?</a:t>
            </a:r>
          </a:p>
          <a:p>
            <a:pPr marL="82296" indent="0">
              <a:buNone/>
            </a:pPr>
            <a:endParaRPr lang="es-PA" dirty="0"/>
          </a:p>
          <a:p>
            <a:r>
              <a:rPr lang="en-US" dirty="0"/>
              <a:t>How we can transmit the importance of the use of different researches in the institutions we work?</a:t>
            </a:r>
            <a:endParaRPr lang="es-PA" dirty="0"/>
          </a:p>
          <a:p>
            <a:endParaRPr lang="es-PA" dirty="0"/>
          </a:p>
        </p:txBody>
      </p:sp>
    </p:spTree>
    <p:extLst>
      <p:ext uri="{BB962C8B-B14F-4D97-AF65-F5344CB8AC3E}">
        <p14:creationId xmlns:p14="http://schemas.microsoft.com/office/powerpoint/2010/main" val="3111579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97915"/>
          </a:xfrm>
        </p:spPr>
        <p:txBody>
          <a:bodyPr>
            <a:normAutofit/>
          </a:bodyPr>
          <a:lstStyle/>
          <a:p>
            <a:pPr algn="ctr"/>
            <a:r>
              <a:rPr lang="en-US" dirty="0" smtClean="0"/>
              <a:t>Some questions about the research</a:t>
            </a:r>
            <a:endParaRPr lang="en-US" dirty="0"/>
          </a:p>
        </p:txBody>
      </p:sp>
      <p:sp>
        <p:nvSpPr>
          <p:cNvPr id="3" name="Marcador de contenido 2"/>
          <p:cNvSpPr>
            <a:spLocks noGrp="1"/>
          </p:cNvSpPr>
          <p:nvPr>
            <p:ph idx="1"/>
          </p:nvPr>
        </p:nvSpPr>
        <p:spPr/>
        <p:txBody>
          <a:bodyPr/>
          <a:lstStyle/>
          <a:p>
            <a:pPr algn="just">
              <a:lnSpc>
                <a:spcPct val="150000"/>
              </a:lnSpc>
            </a:pPr>
            <a:r>
              <a:rPr lang="en-US" sz="2800" dirty="0" smtClean="0"/>
              <a:t>We as teachers handle information about how to create a good atmosphere of learning for our students, but there are a lot of things that we need to take in consideration.</a:t>
            </a:r>
          </a:p>
          <a:p>
            <a:pPr algn="just">
              <a:lnSpc>
                <a:spcPct val="150000"/>
              </a:lnSpc>
            </a:pPr>
            <a:r>
              <a:rPr lang="en-US" sz="2800" dirty="0"/>
              <a:t>W</a:t>
            </a:r>
            <a:r>
              <a:rPr lang="en-US" sz="2800" dirty="0" smtClean="0"/>
              <a:t>hat are the activities that motivate my students?</a:t>
            </a:r>
          </a:p>
          <a:p>
            <a:pPr algn="just">
              <a:lnSpc>
                <a:spcPct val="150000"/>
              </a:lnSpc>
            </a:pPr>
            <a:r>
              <a:rPr lang="en-US" sz="2800" dirty="0" smtClean="0"/>
              <a:t>How can I develop a curriculum base on motivation?</a:t>
            </a:r>
          </a:p>
          <a:p>
            <a:pPr algn="just">
              <a:lnSpc>
                <a:spcPct val="150000"/>
              </a:lnSpc>
            </a:pPr>
            <a:r>
              <a:rPr lang="en-US" sz="2800" dirty="0" smtClean="0"/>
              <a:t>When can I apply communicative activities to motivate students?</a:t>
            </a:r>
          </a:p>
          <a:p>
            <a:pPr algn="just">
              <a:lnSpc>
                <a:spcPct val="150000"/>
              </a:lnSpc>
            </a:pPr>
            <a:endParaRPr lang="en-US" dirty="0"/>
          </a:p>
        </p:txBody>
      </p:sp>
    </p:spTree>
    <p:extLst>
      <p:ext uri="{BB962C8B-B14F-4D97-AF65-F5344CB8AC3E}">
        <p14:creationId xmlns:p14="http://schemas.microsoft.com/office/powerpoint/2010/main" val="292703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dirty="0" smtClean="0"/>
              <a:t>Some conclusions by the author</a:t>
            </a:r>
            <a:endParaRPr lang="en-US" dirty="0"/>
          </a:p>
        </p:txBody>
      </p:sp>
      <p:sp>
        <p:nvSpPr>
          <p:cNvPr id="3" name="Marcador de contenido 2"/>
          <p:cNvSpPr>
            <a:spLocks noGrp="1"/>
          </p:cNvSpPr>
          <p:nvPr>
            <p:ph idx="1"/>
          </p:nvPr>
        </p:nvSpPr>
        <p:spPr/>
        <p:txBody>
          <a:bodyPr/>
          <a:lstStyle/>
          <a:p>
            <a:pPr algn="just">
              <a:lnSpc>
                <a:spcPct val="150000"/>
              </a:lnSpc>
            </a:pPr>
            <a:r>
              <a:rPr lang="en-US" sz="2800" dirty="0" smtClean="0"/>
              <a:t>The </a:t>
            </a:r>
            <a:r>
              <a:rPr lang="en-US" sz="2800" dirty="0"/>
              <a:t>analysis was based on the comparison between teachers’ and students’ perceptions as a result of the interviews and questionnaires, focusing our attention on the most relevant statistical information and the most outstanding opinions</a:t>
            </a:r>
            <a:r>
              <a:rPr lang="en-US" sz="2800" dirty="0" smtClean="0"/>
              <a:t>.</a:t>
            </a:r>
          </a:p>
          <a:p>
            <a:pPr algn="just">
              <a:lnSpc>
                <a:spcPct val="150000"/>
              </a:lnSpc>
            </a:pPr>
            <a:r>
              <a:rPr lang="en-US" sz="2800" dirty="0" smtClean="0"/>
              <a:t>Author give recommendation based on the findings, the perception and the results of the research</a:t>
            </a:r>
            <a:r>
              <a:rPr lang="en-US" dirty="0" smtClean="0"/>
              <a:t>.</a:t>
            </a:r>
            <a:endParaRPr lang="en-US" dirty="0"/>
          </a:p>
        </p:txBody>
      </p:sp>
    </p:spTree>
    <p:extLst>
      <p:ext uri="{BB962C8B-B14F-4D97-AF65-F5344CB8AC3E}">
        <p14:creationId xmlns:p14="http://schemas.microsoft.com/office/powerpoint/2010/main" val="3858012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79682" y="381000"/>
            <a:ext cx="9997440" cy="5539154"/>
          </a:xfrm>
        </p:spPr>
        <p:txBody>
          <a:bodyPr>
            <a:normAutofit fontScale="92500" lnSpcReduction="10000"/>
          </a:bodyPr>
          <a:lstStyle/>
          <a:p>
            <a:pPr marL="82296" indent="0">
              <a:buNone/>
            </a:pPr>
            <a:r>
              <a:rPr lang="es-PA" b="1" dirty="0" err="1">
                <a:solidFill>
                  <a:schemeClr val="tx2"/>
                </a:solidFill>
              </a:rPr>
              <a:t>Research</a:t>
            </a:r>
            <a:r>
              <a:rPr lang="es-PA" b="1" dirty="0">
                <a:solidFill>
                  <a:schemeClr val="tx2"/>
                </a:solidFill>
              </a:rPr>
              <a:t> </a:t>
            </a:r>
            <a:r>
              <a:rPr lang="es-PA" b="1" dirty="0" err="1">
                <a:solidFill>
                  <a:schemeClr val="tx2"/>
                </a:solidFill>
              </a:rPr>
              <a:t>Topic</a:t>
            </a:r>
            <a:r>
              <a:rPr lang="es-PA" b="1" dirty="0">
                <a:solidFill>
                  <a:schemeClr val="tx2"/>
                </a:solidFill>
              </a:rPr>
              <a:t>: </a:t>
            </a:r>
          </a:p>
          <a:p>
            <a:pPr marL="82296" indent="0">
              <a:buNone/>
            </a:pPr>
            <a:endParaRPr lang="es-PA" b="1" dirty="0">
              <a:solidFill>
                <a:schemeClr val="tx2"/>
              </a:solidFill>
            </a:endParaRPr>
          </a:p>
          <a:p>
            <a:r>
              <a:rPr lang="en-US" dirty="0"/>
              <a:t> The Effect of Communicative Activities on EFL Learners’ Motivation</a:t>
            </a:r>
          </a:p>
          <a:p>
            <a:pPr marL="82296" indent="0">
              <a:buNone/>
            </a:pPr>
            <a:endParaRPr lang="en-US" dirty="0"/>
          </a:p>
          <a:p>
            <a:pPr marL="82296" indent="0">
              <a:buNone/>
            </a:pPr>
            <a:r>
              <a:rPr lang="en-US" b="1" dirty="0">
                <a:solidFill>
                  <a:schemeClr val="tx2"/>
                </a:solidFill>
              </a:rPr>
              <a:t>Research Purpose /Question:</a:t>
            </a:r>
          </a:p>
          <a:p>
            <a:pPr algn="just">
              <a:lnSpc>
                <a:spcPct val="150000"/>
              </a:lnSpc>
            </a:pPr>
            <a:r>
              <a:rPr lang="en-US" dirty="0"/>
              <a:t> To determine how the  use of communicative activities in the classroom contribute to L2 motivation and the relationship between communicative activities and motivation.</a:t>
            </a:r>
            <a:endParaRPr lang="es-PA" dirty="0"/>
          </a:p>
          <a:p>
            <a:endParaRPr lang="es-PA" dirty="0"/>
          </a:p>
        </p:txBody>
      </p:sp>
    </p:spTree>
    <p:extLst>
      <p:ext uri="{BB962C8B-B14F-4D97-AF65-F5344CB8AC3E}">
        <p14:creationId xmlns:p14="http://schemas.microsoft.com/office/powerpoint/2010/main" val="12449496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err="1"/>
              <a:t>Critical</a:t>
            </a:r>
            <a:r>
              <a:rPr lang="es-PA" dirty="0"/>
              <a:t> </a:t>
            </a:r>
            <a:r>
              <a:rPr lang="es-PA" dirty="0" err="1"/>
              <a:t>Observations</a:t>
            </a:r>
            <a:r>
              <a:rPr lang="es-PA" dirty="0"/>
              <a:t> </a:t>
            </a:r>
          </a:p>
        </p:txBody>
      </p:sp>
      <p:sp>
        <p:nvSpPr>
          <p:cNvPr id="3" name="2 Marcador de contenido"/>
          <p:cNvSpPr>
            <a:spLocks noGrp="1"/>
          </p:cNvSpPr>
          <p:nvPr>
            <p:ph idx="1"/>
          </p:nvPr>
        </p:nvSpPr>
        <p:spPr>
          <a:xfrm>
            <a:off x="1914144" y="1447800"/>
            <a:ext cx="9997440" cy="4214446"/>
          </a:xfrm>
        </p:spPr>
        <p:txBody>
          <a:bodyPr>
            <a:normAutofit lnSpcReduction="10000"/>
          </a:bodyPr>
          <a:lstStyle/>
          <a:p>
            <a:pPr algn="just"/>
            <a:r>
              <a:rPr lang="en-US" dirty="0"/>
              <a:t>The article research is complete all the information  is valid. It is supported by the data collected during the study about the perception of the influence of communicative activities. The study was applied to some students and teachers in Ecuador where their mother tongue is Spanish. The study reflects on students’ perceptions about their motivation.  The researcher used some tools such as </a:t>
            </a:r>
            <a:r>
              <a:rPr lang="en-US" dirty="0" err="1"/>
              <a:t>questionnaries</a:t>
            </a:r>
            <a:r>
              <a:rPr lang="en-US" dirty="0"/>
              <a:t>, interviews, and analysis of data to support the information.</a:t>
            </a:r>
            <a:endParaRPr lang="es-PA" dirty="0"/>
          </a:p>
        </p:txBody>
      </p:sp>
    </p:spTree>
    <p:extLst>
      <p:ext uri="{BB962C8B-B14F-4D97-AF65-F5344CB8AC3E}">
        <p14:creationId xmlns:p14="http://schemas.microsoft.com/office/powerpoint/2010/main" val="17977823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539006" y="1470391"/>
            <a:ext cx="9997440" cy="2984377"/>
          </a:xfrm>
        </p:spPr>
        <p:txBody>
          <a:bodyPr>
            <a:normAutofit/>
          </a:bodyPr>
          <a:lstStyle/>
          <a:p>
            <a:pPr algn="ctr"/>
            <a:r>
              <a:rPr lang="es-PA" sz="9600" dirty="0" err="1"/>
              <a:t>Thanks</a:t>
            </a:r>
            <a:r>
              <a:rPr lang="es-PA" sz="9600" dirty="0"/>
              <a:t>!</a:t>
            </a:r>
          </a:p>
        </p:txBody>
      </p:sp>
    </p:spTree>
    <p:extLst>
      <p:ext uri="{BB962C8B-B14F-4D97-AF65-F5344CB8AC3E}">
        <p14:creationId xmlns:p14="http://schemas.microsoft.com/office/powerpoint/2010/main" val="1732999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855529" y="274638"/>
            <a:ext cx="9997440" cy="1143000"/>
          </a:xfrm>
        </p:spPr>
        <p:txBody>
          <a:bodyPr>
            <a:normAutofit fontScale="90000"/>
          </a:bodyPr>
          <a:lstStyle/>
          <a:p>
            <a:r>
              <a:rPr lang="es-PA" b="1" dirty="0" err="1"/>
              <a:t>Theoretical</a:t>
            </a:r>
            <a:r>
              <a:rPr lang="es-PA" b="1" dirty="0"/>
              <a:t> </a:t>
            </a:r>
            <a:r>
              <a:rPr lang="es-PA" b="1" dirty="0" err="1"/>
              <a:t>framework</a:t>
            </a:r>
            <a:r>
              <a:rPr lang="es-PA" b="1" dirty="0"/>
              <a:t>/</a:t>
            </a:r>
            <a:r>
              <a:rPr lang="es-PA" b="1" dirty="0" err="1"/>
              <a:t>review</a:t>
            </a:r>
            <a:r>
              <a:rPr lang="es-PA" b="1" dirty="0"/>
              <a:t> of </a:t>
            </a:r>
            <a:r>
              <a:rPr lang="es-PA" b="1" dirty="0" err="1"/>
              <a:t>the</a:t>
            </a:r>
            <a:r>
              <a:rPr lang="es-PA" b="1" dirty="0"/>
              <a:t/>
            </a:r>
            <a:br>
              <a:rPr lang="es-PA" b="1" dirty="0"/>
            </a:br>
            <a:r>
              <a:rPr lang="es-PA" sz="4000" b="1" dirty="0" err="1"/>
              <a:t>literature</a:t>
            </a:r>
            <a:endParaRPr lang="es-PA" sz="4000" b="1" dirty="0"/>
          </a:p>
        </p:txBody>
      </p:sp>
      <p:sp>
        <p:nvSpPr>
          <p:cNvPr id="3" name="2 Marcador de contenido"/>
          <p:cNvSpPr>
            <a:spLocks noGrp="1"/>
          </p:cNvSpPr>
          <p:nvPr>
            <p:ph idx="1"/>
          </p:nvPr>
        </p:nvSpPr>
        <p:spPr>
          <a:xfrm>
            <a:off x="1902421" y="1541584"/>
            <a:ext cx="9997440" cy="4800600"/>
          </a:xfrm>
        </p:spPr>
        <p:txBody>
          <a:bodyPr>
            <a:normAutofit/>
          </a:bodyPr>
          <a:lstStyle/>
          <a:p>
            <a:pPr marL="0" indent="0" algn="just">
              <a:buNone/>
            </a:pPr>
            <a:r>
              <a:rPr lang="es-PA" dirty="0"/>
              <a:t>-</a:t>
            </a:r>
            <a:r>
              <a:rPr lang="es-PA" dirty="0" err="1"/>
              <a:t>Motivation</a:t>
            </a:r>
            <a:r>
              <a:rPr lang="es-PA" dirty="0"/>
              <a:t> </a:t>
            </a:r>
            <a:r>
              <a:rPr lang="es-PA" dirty="0" err="1"/>
              <a:t>is</a:t>
            </a:r>
            <a:r>
              <a:rPr lang="es-PA" dirty="0"/>
              <a:t> </a:t>
            </a:r>
            <a:r>
              <a:rPr lang="es-PA" dirty="0" err="1"/>
              <a:t>an</a:t>
            </a:r>
            <a:r>
              <a:rPr lang="es-PA" dirty="0"/>
              <a:t> </a:t>
            </a:r>
            <a:r>
              <a:rPr lang="es-PA" dirty="0" err="1"/>
              <a:t>important</a:t>
            </a:r>
            <a:r>
              <a:rPr lang="es-PA" dirty="0"/>
              <a:t> factor in </a:t>
            </a:r>
            <a:r>
              <a:rPr lang="es-PA" dirty="0" err="1"/>
              <a:t>the</a:t>
            </a:r>
            <a:r>
              <a:rPr lang="es-PA" dirty="0"/>
              <a:t> </a:t>
            </a:r>
            <a:r>
              <a:rPr lang="es-PA" dirty="0" err="1"/>
              <a:t>learning</a:t>
            </a:r>
            <a:r>
              <a:rPr lang="es-PA" dirty="0"/>
              <a:t> </a:t>
            </a:r>
            <a:r>
              <a:rPr lang="es-PA" dirty="0" err="1"/>
              <a:t>process</a:t>
            </a:r>
            <a:r>
              <a:rPr lang="es-PA" dirty="0"/>
              <a:t>. </a:t>
            </a:r>
          </a:p>
          <a:p>
            <a:pPr marL="0" indent="0" algn="just">
              <a:buNone/>
            </a:pPr>
            <a:r>
              <a:rPr lang="es-PA" dirty="0"/>
              <a:t>-</a:t>
            </a:r>
            <a:r>
              <a:rPr lang="es-PA" dirty="0" err="1"/>
              <a:t>According</a:t>
            </a:r>
            <a:r>
              <a:rPr lang="es-PA" dirty="0"/>
              <a:t> </a:t>
            </a:r>
            <a:r>
              <a:rPr lang="es-PA" dirty="0" err="1"/>
              <a:t>to</a:t>
            </a:r>
            <a:r>
              <a:rPr lang="es-PA" dirty="0"/>
              <a:t> </a:t>
            </a:r>
            <a:r>
              <a:rPr lang="en-US" dirty="0"/>
              <a:t>Harmer, motivation is a type of initiative that encourages someone to do things to reach a goal. </a:t>
            </a:r>
          </a:p>
          <a:p>
            <a:pPr marL="0" indent="0" algn="just">
              <a:buNone/>
            </a:pPr>
            <a:r>
              <a:rPr lang="en-US" dirty="0"/>
              <a:t>-Communicative activities involves interaction.</a:t>
            </a:r>
          </a:p>
          <a:p>
            <a:pPr marL="0" indent="0" algn="just">
              <a:buNone/>
            </a:pPr>
            <a:r>
              <a:rPr lang="en-US" dirty="0"/>
              <a:t>-They can have an impact on students’ motivation. </a:t>
            </a:r>
          </a:p>
          <a:p>
            <a:pPr marL="0" indent="0" algn="just">
              <a:buNone/>
            </a:pPr>
            <a:r>
              <a:rPr lang="en-US" dirty="0"/>
              <a:t>- It is recommended that teachers use debates, games, group work, pair work, interviews, problem-solving, and role-plays in order to stimulate or motivate EFL learners. </a:t>
            </a:r>
          </a:p>
          <a:p>
            <a:endParaRPr lang="es-PA" dirty="0"/>
          </a:p>
        </p:txBody>
      </p:sp>
    </p:spTree>
    <p:extLst>
      <p:ext uri="{BB962C8B-B14F-4D97-AF65-F5344CB8AC3E}">
        <p14:creationId xmlns:p14="http://schemas.microsoft.com/office/powerpoint/2010/main" val="40540107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398332" y="274638"/>
            <a:ext cx="9997440" cy="1143000"/>
          </a:xfrm>
        </p:spPr>
        <p:txBody>
          <a:bodyPr>
            <a:normAutofit fontScale="90000"/>
          </a:bodyPr>
          <a:lstStyle/>
          <a:p>
            <a:pPr algn="l"/>
            <a:r>
              <a:rPr lang="es-PA" b="1" dirty="0" err="1"/>
              <a:t>Research</a:t>
            </a:r>
            <a:r>
              <a:rPr lang="es-PA" b="1" dirty="0"/>
              <a:t> </a:t>
            </a:r>
            <a:r>
              <a:rPr lang="es-PA" b="1" dirty="0" err="1"/>
              <a:t>Approach</a:t>
            </a:r>
            <a:r>
              <a:rPr lang="es-PA" b="1" dirty="0"/>
              <a:t> &amp; </a:t>
            </a:r>
            <a:r>
              <a:rPr lang="es-PA" b="1" dirty="0" err="1"/>
              <a:t>Design</a:t>
            </a:r>
            <a:r>
              <a:rPr lang="es-PA" dirty="0"/>
              <a:t/>
            </a:r>
            <a:br>
              <a:rPr lang="es-PA" dirty="0"/>
            </a:br>
            <a:endParaRPr lang="es-PA" dirty="0"/>
          </a:p>
        </p:txBody>
      </p:sp>
      <p:sp>
        <p:nvSpPr>
          <p:cNvPr id="3" name="2 Marcador de contenido"/>
          <p:cNvSpPr>
            <a:spLocks noGrp="1"/>
          </p:cNvSpPr>
          <p:nvPr>
            <p:ph idx="1"/>
          </p:nvPr>
        </p:nvSpPr>
        <p:spPr>
          <a:xfrm>
            <a:off x="1582614" y="1124745"/>
            <a:ext cx="9999785" cy="5001419"/>
          </a:xfrm>
        </p:spPr>
        <p:txBody>
          <a:bodyPr>
            <a:normAutofit/>
          </a:bodyPr>
          <a:lstStyle/>
          <a:p>
            <a:pPr marL="0" indent="0" algn="just">
              <a:buNone/>
            </a:pPr>
            <a:r>
              <a:rPr lang="es-PA" b="1" dirty="0" err="1"/>
              <a:t>Research</a:t>
            </a:r>
            <a:r>
              <a:rPr lang="es-PA" b="1" dirty="0"/>
              <a:t> </a:t>
            </a:r>
            <a:r>
              <a:rPr lang="es-PA" b="1" dirty="0" err="1"/>
              <a:t>Approach</a:t>
            </a:r>
            <a:r>
              <a:rPr lang="es-PA" b="1" dirty="0"/>
              <a:t> (</a:t>
            </a:r>
            <a:r>
              <a:rPr lang="es-PA" b="1" dirty="0" err="1"/>
              <a:t>qualitative</a:t>
            </a:r>
            <a:r>
              <a:rPr lang="es-PA" b="1" dirty="0"/>
              <a:t>/</a:t>
            </a:r>
            <a:r>
              <a:rPr lang="es-PA" b="1" dirty="0" err="1"/>
              <a:t>quantitative</a:t>
            </a:r>
            <a:r>
              <a:rPr lang="es-PA" b="1" dirty="0"/>
              <a:t>)</a:t>
            </a:r>
          </a:p>
          <a:p>
            <a:pPr marL="0" indent="0" algn="just">
              <a:buNone/>
            </a:pPr>
            <a:r>
              <a:rPr lang="es-PA" b="1" dirty="0" err="1"/>
              <a:t>Quantitive</a:t>
            </a:r>
            <a:r>
              <a:rPr lang="es-PA" b="1" dirty="0"/>
              <a:t> </a:t>
            </a:r>
            <a:r>
              <a:rPr lang="es-PA" b="1" dirty="0" err="1"/>
              <a:t>Approach</a:t>
            </a:r>
            <a:endParaRPr lang="es-PA" b="1" dirty="0"/>
          </a:p>
          <a:p>
            <a:pPr marL="0" indent="0" algn="just">
              <a:buNone/>
            </a:pPr>
            <a:endParaRPr lang="es-PA" sz="1000" b="1" dirty="0"/>
          </a:p>
          <a:p>
            <a:pPr marL="457200" indent="-457200" algn="just">
              <a:buFont typeface="Arial" pitchFamily="34" charset="0"/>
              <a:buChar char="•"/>
            </a:pPr>
            <a:r>
              <a:rPr lang="es-PA" dirty="0" err="1"/>
              <a:t>This</a:t>
            </a:r>
            <a:r>
              <a:rPr lang="es-PA" dirty="0"/>
              <a:t> </a:t>
            </a:r>
            <a:r>
              <a:rPr lang="es-PA" dirty="0" err="1"/>
              <a:t>research</a:t>
            </a:r>
            <a:r>
              <a:rPr lang="es-PA" dirty="0"/>
              <a:t> </a:t>
            </a:r>
            <a:r>
              <a:rPr lang="es-PA" dirty="0" err="1"/>
              <a:t>was</a:t>
            </a:r>
            <a:r>
              <a:rPr lang="es-PA" dirty="0"/>
              <a:t>  </a:t>
            </a:r>
            <a:r>
              <a:rPr lang="en-US" dirty="0"/>
              <a:t>based on statistical information from the </a:t>
            </a:r>
            <a:r>
              <a:rPr lang="en-US" dirty="0" err="1"/>
              <a:t>Ecuatorian</a:t>
            </a:r>
            <a:r>
              <a:rPr lang="en-US" dirty="0"/>
              <a:t> Ministry of Education for the academic year 2015.</a:t>
            </a:r>
          </a:p>
          <a:p>
            <a:pPr marL="457200" indent="-457200" algn="just"/>
            <a:r>
              <a:rPr lang="en-US" dirty="0"/>
              <a:t>It includes:  - </a:t>
            </a:r>
            <a:r>
              <a:rPr lang="en-US" dirty="0" err="1"/>
              <a:t>Questionaries</a:t>
            </a:r>
            <a:endParaRPr lang="en-US" dirty="0"/>
          </a:p>
          <a:p>
            <a:pPr marL="0" indent="0" algn="just">
              <a:buNone/>
            </a:pPr>
            <a:r>
              <a:rPr lang="en-US" dirty="0"/>
              <a:t>                     - Interviews</a:t>
            </a:r>
          </a:p>
          <a:p>
            <a:pPr marL="0" indent="0" algn="just">
              <a:buNone/>
            </a:pPr>
            <a:r>
              <a:rPr lang="en-US" dirty="0"/>
              <a:t>                     - Analysis of the data.</a:t>
            </a:r>
            <a:endParaRPr lang="es-PA" dirty="0"/>
          </a:p>
        </p:txBody>
      </p:sp>
    </p:spTree>
    <p:extLst>
      <p:ext uri="{BB962C8B-B14F-4D97-AF65-F5344CB8AC3E}">
        <p14:creationId xmlns:p14="http://schemas.microsoft.com/office/powerpoint/2010/main" val="9401098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606062" y="670957"/>
            <a:ext cx="9976338" cy="3408674"/>
          </a:xfrm>
        </p:spPr>
        <p:txBody>
          <a:bodyPr>
            <a:normAutofit lnSpcReduction="10000"/>
          </a:bodyPr>
          <a:lstStyle/>
          <a:p>
            <a:pPr marL="82296" indent="0">
              <a:buNone/>
            </a:pPr>
            <a:r>
              <a:rPr lang="es-PA" sz="3500" b="1" dirty="0" err="1"/>
              <a:t>Qualitive</a:t>
            </a:r>
            <a:r>
              <a:rPr lang="es-PA" sz="3500" b="1" dirty="0"/>
              <a:t> </a:t>
            </a:r>
            <a:r>
              <a:rPr lang="es-PA" sz="3500" b="1" dirty="0" err="1"/>
              <a:t>Approach</a:t>
            </a:r>
            <a:endParaRPr lang="es-PA" sz="3500" b="1" dirty="0"/>
          </a:p>
          <a:p>
            <a:pPr marL="82296" indent="0">
              <a:buNone/>
            </a:pPr>
            <a:endParaRPr lang="es-PA" sz="1100" b="1" i="1" dirty="0"/>
          </a:p>
          <a:p>
            <a:pPr marL="0" indent="0" algn="just">
              <a:buNone/>
            </a:pPr>
            <a:r>
              <a:rPr lang="en-US" dirty="0"/>
              <a:t>-Comparison  and interpretation of  the opinions of teachers and students. </a:t>
            </a:r>
          </a:p>
          <a:p>
            <a:pPr marL="0" indent="0" algn="just">
              <a:buNone/>
            </a:pPr>
            <a:endParaRPr lang="en-US" dirty="0"/>
          </a:p>
          <a:p>
            <a:pPr marL="0" indent="0" algn="just">
              <a:buNone/>
            </a:pPr>
            <a:r>
              <a:rPr lang="en-US" dirty="0"/>
              <a:t>-This information was contrasted with the answers given to the interviews. </a:t>
            </a:r>
            <a:endParaRPr lang="es-PA" dirty="0"/>
          </a:p>
        </p:txBody>
      </p:sp>
    </p:spTree>
    <p:extLst>
      <p:ext uri="{BB962C8B-B14F-4D97-AF65-F5344CB8AC3E}">
        <p14:creationId xmlns:p14="http://schemas.microsoft.com/office/powerpoint/2010/main" val="16409215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err="1"/>
              <a:t>Research</a:t>
            </a:r>
            <a:r>
              <a:rPr lang="es-PA" dirty="0"/>
              <a:t> </a:t>
            </a:r>
            <a:r>
              <a:rPr lang="es-PA" dirty="0" err="1"/>
              <a:t>design</a:t>
            </a:r>
            <a:r>
              <a:rPr lang="es-PA" dirty="0"/>
              <a:t>: </a:t>
            </a:r>
            <a:r>
              <a:rPr lang="es-PA" dirty="0" err="1"/>
              <a:t>context</a:t>
            </a:r>
            <a:r>
              <a:rPr lang="es-PA" dirty="0"/>
              <a:t>, </a:t>
            </a:r>
            <a:r>
              <a:rPr lang="es-PA" dirty="0" err="1"/>
              <a:t>methods</a:t>
            </a:r>
            <a:r>
              <a:rPr lang="es-PA" dirty="0"/>
              <a:t>,</a:t>
            </a:r>
            <a:br>
              <a:rPr lang="es-PA" dirty="0"/>
            </a:br>
            <a:r>
              <a:rPr lang="es-PA" dirty="0" err="1"/>
              <a:t>participants</a:t>
            </a:r>
            <a:endParaRPr lang="es-PA" dirty="0"/>
          </a:p>
        </p:txBody>
      </p:sp>
      <p:sp>
        <p:nvSpPr>
          <p:cNvPr id="3" name="2 Marcador de contenido"/>
          <p:cNvSpPr>
            <a:spLocks noGrp="1"/>
          </p:cNvSpPr>
          <p:nvPr>
            <p:ph idx="1"/>
          </p:nvPr>
        </p:nvSpPr>
        <p:spPr/>
        <p:txBody>
          <a:bodyPr>
            <a:normAutofit/>
          </a:bodyPr>
          <a:lstStyle/>
          <a:p>
            <a:pPr algn="just">
              <a:buFont typeface="Arial" pitchFamily="34" charset="0"/>
              <a:buChar char="•"/>
            </a:pPr>
            <a:r>
              <a:rPr lang="es-PA" b="1" i="1" dirty="0" err="1"/>
              <a:t>Context</a:t>
            </a:r>
            <a:r>
              <a:rPr lang="es-PA" b="1" i="1" dirty="0"/>
              <a:t>: </a:t>
            </a:r>
            <a:r>
              <a:rPr lang="en-US" dirty="0"/>
              <a:t>A town of the Amazon region of Ecuador. </a:t>
            </a:r>
          </a:p>
          <a:p>
            <a:pPr algn="just">
              <a:buSzPct val="87000"/>
              <a:buFont typeface="Arial" pitchFamily="34" charset="0"/>
              <a:buChar char="•"/>
            </a:pPr>
            <a:r>
              <a:rPr lang="en-US" b="1" i="1" dirty="0"/>
              <a:t>Methods:</a:t>
            </a:r>
          </a:p>
          <a:p>
            <a:pPr marL="82296" indent="0" algn="just">
              <a:buNone/>
            </a:pPr>
            <a:r>
              <a:rPr lang="en-US" b="1" dirty="0"/>
              <a:t>   - </a:t>
            </a:r>
            <a:r>
              <a:rPr lang="en-US" dirty="0"/>
              <a:t>Questionnaires.</a:t>
            </a:r>
          </a:p>
          <a:p>
            <a:pPr marL="82296" indent="0" algn="just">
              <a:buNone/>
            </a:pPr>
            <a:r>
              <a:rPr lang="en-US" dirty="0"/>
              <a:t>   - A six-point Likert scale was designed for this study to gather the data about communicative activities and the levels of motivation.</a:t>
            </a:r>
          </a:p>
          <a:p>
            <a:pPr marL="82296" indent="0" algn="just">
              <a:buNone/>
            </a:pPr>
            <a:r>
              <a:rPr lang="en-US" dirty="0"/>
              <a:t>   - The applied questionnaires consisted of 10 items related to communicative activities. </a:t>
            </a:r>
          </a:p>
          <a:p>
            <a:pPr>
              <a:buFontTx/>
              <a:buChar char="-"/>
            </a:pPr>
            <a:endParaRPr lang="es-PA" dirty="0"/>
          </a:p>
        </p:txBody>
      </p:sp>
    </p:spTree>
    <p:extLst>
      <p:ext uri="{BB962C8B-B14F-4D97-AF65-F5344CB8AC3E}">
        <p14:creationId xmlns:p14="http://schemas.microsoft.com/office/powerpoint/2010/main" val="13365026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1723292" y="404665"/>
            <a:ext cx="9968910" cy="4525963"/>
          </a:xfrm>
        </p:spPr>
        <p:txBody>
          <a:bodyPr>
            <a:normAutofit/>
          </a:bodyPr>
          <a:lstStyle/>
          <a:p>
            <a:pPr marL="82296" indent="0" algn="just">
              <a:buNone/>
            </a:pPr>
            <a:r>
              <a:rPr lang="es-PA" dirty="0"/>
              <a:t>- </a:t>
            </a:r>
            <a:r>
              <a:rPr lang="es-PA" dirty="0" err="1"/>
              <a:t>Teachers</a:t>
            </a:r>
            <a:r>
              <a:rPr lang="es-PA" dirty="0"/>
              <a:t> and </a:t>
            </a:r>
            <a:r>
              <a:rPr lang="es-PA" dirty="0" err="1"/>
              <a:t>students</a:t>
            </a:r>
            <a:r>
              <a:rPr lang="es-PA" dirty="0"/>
              <a:t> interviews </a:t>
            </a:r>
            <a:r>
              <a:rPr lang="es-PA" dirty="0" err="1"/>
              <a:t>were</a:t>
            </a:r>
            <a:r>
              <a:rPr lang="es-PA" dirty="0"/>
              <a:t> </a:t>
            </a:r>
            <a:r>
              <a:rPr lang="es-PA" dirty="0" err="1"/>
              <a:t>applied</a:t>
            </a:r>
            <a:r>
              <a:rPr lang="es-PA" dirty="0"/>
              <a:t>.</a:t>
            </a:r>
          </a:p>
          <a:p>
            <a:pPr marL="82296" indent="0" algn="just">
              <a:buNone/>
            </a:pPr>
            <a:r>
              <a:rPr lang="en-US" dirty="0"/>
              <a:t>- SPSS software was used in the analysis of the data.</a:t>
            </a:r>
          </a:p>
          <a:p>
            <a:pPr marL="82296" indent="0" algn="just">
              <a:buNone/>
            </a:pPr>
            <a:endParaRPr lang="es-PA" dirty="0"/>
          </a:p>
          <a:p>
            <a:pPr algn="just"/>
            <a:r>
              <a:rPr lang="es-PA" b="1" dirty="0" err="1"/>
              <a:t>Participants</a:t>
            </a:r>
            <a:r>
              <a:rPr lang="es-PA" b="1" dirty="0"/>
              <a:t>:</a:t>
            </a:r>
          </a:p>
          <a:p>
            <a:pPr marL="0" indent="0" algn="just">
              <a:buNone/>
            </a:pPr>
            <a:r>
              <a:rPr lang="en-US" dirty="0"/>
              <a:t>- 180 senior high school EFL students (86 males and 94 females) The ages of the students ranged from 15 to 18 years.</a:t>
            </a:r>
          </a:p>
          <a:p>
            <a:pPr marL="0" indent="0" algn="just">
              <a:buNone/>
            </a:pPr>
            <a:r>
              <a:rPr lang="es-PA" dirty="0"/>
              <a:t>- 8 EFL </a:t>
            </a:r>
            <a:r>
              <a:rPr lang="es-PA" dirty="0" err="1"/>
              <a:t>teachers</a:t>
            </a:r>
            <a:r>
              <a:rPr lang="es-PA" dirty="0"/>
              <a:t> </a:t>
            </a:r>
          </a:p>
        </p:txBody>
      </p:sp>
    </p:spTree>
    <p:extLst>
      <p:ext uri="{BB962C8B-B14F-4D97-AF65-F5344CB8AC3E}">
        <p14:creationId xmlns:p14="http://schemas.microsoft.com/office/powerpoint/2010/main" val="27568639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1464201" y="216581"/>
            <a:ext cx="9997440" cy="1143000"/>
          </a:xfrm>
        </p:spPr>
        <p:txBody>
          <a:bodyPr>
            <a:normAutofit/>
          </a:bodyPr>
          <a:lstStyle/>
          <a:p>
            <a:pPr lvl="0"/>
            <a:r>
              <a:rPr lang="en-US" sz="3600" b="1" dirty="0" smtClean="0">
                <a:solidFill>
                  <a:schemeClr val="tx2"/>
                </a:solidFill>
                <a:effectLst/>
                <a:cs typeface="Times New Roman" panose="02020603050405020304" pitchFamily="18" charset="0"/>
              </a:rPr>
              <a:t>Data</a:t>
            </a:r>
            <a:r>
              <a:rPr lang="en-US" sz="3600" dirty="0" smtClean="0">
                <a:solidFill>
                  <a:schemeClr val="tx2"/>
                </a:solidFill>
                <a:cs typeface="Times New Roman" panose="02020603050405020304" pitchFamily="18" charset="0"/>
              </a:rPr>
              <a:t> </a:t>
            </a:r>
            <a:r>
              <a:rPr lang="en-US" sz="3600" b="1" dirty="0" smtClean="0">
                <a:solidFill>
                  <a:schemeClr val="tx2"/>
                </a:solidFill>
                <a:cs typeface="Times New Roman" panose="02020603050405020304" pitchFamily="18" charset="0"/>
              </a:rPr>
              <a:t>Collection</a:t>
            </a:r>
            <a:r>
              <a:rPr lang="en-US" sz="3600" dirty="0" smtClean="0">
                <a:solidFill>
                  <a:schemeClr val="tx2"/>
                </a:solidFill>
                <a:cs typeface="Times New Roman" panose="02020603050405020304" pitchFamily="18" charset="0"/>
              </a:rPr>
              <a:t> </a:t>
            </a:r>
            <a:r>
              <a:rPr lang="en-US" sz="3600" b="1" dirty="0" smtClean="0">
                <a:solidFill>
                  <a:schemeClr val="tx2"/>
                </a:solidFill>
                <a:cs typeface="Times New Roman" panose="02020603050405020304" pitchFamily="18" charset="0"/>
              </a:rPr>
              <a:t>and Analysis</a:t>
            </a:r>
            <a:endParaRPr lang="es-PA" sz="3600" b="1" dirty="0">
              <a:solidFill>
                <a:schemeClr val="tx2"/>
              </a:solidFill>
            </a:endParaRPr>
          </a:p>
        </p:txBody>
      </p:sp>
      <p:sp>
        <p:nvSpPr>
          <p:cNvPr id="9" name="8 Marcador de contenido"/>
          <p:cNvSpPr>
            <a:spLocks noGrp="1"/>
          </p:cNvSpPr>
          <p:nvPr>
            <p:ph idx="1"/>
          </p:nvPr>
        </p:nvSpPr>
        <p:spPr>
          <a:xfrm>
            <a:off x="1564060" y="2057400"/>
            <a:ext cx="9997440" cy="3443514"/>
          </a:xfrm>
        </p:spPr>
        <p:txBody>
          <a:bodyPr/>
          <a:lstStyle/>
          <a:p>
            <a:pPr marL="0" indent="0">
              <a:buNone/>
            </a:pPr>
            <a:r>
              <a:rPr lang="en-US" dirty="0" smtClean="0">
                <a:latin typeface="Times New Roman" panose="02020603050405020304" pitchFamily="18" charset="0"/>
                <a:cs typeface="Times New Roman" panose="02020603050405020304" pitchFamily="18" charset="0"/>
              </a:rPr>
              <a:t>Data was collected and analyzed by:</a:t>
            </a:r>
          </a:p>
          <a:p>
            <a:pPr marL="0" indent="0">
              <a:buNone/>
            </a:pPr>
            <a:r>
              <a:rPr lang="en-US" dirty="0" smtClean="0"/>
              <a:t>- </a:t>
            </a:r>
            <a:r>
              <a:rPr lang="en-US" dirty="0" err="1" smtClean="0"/>
              <a:t>Questionaries</a:t>
            </a:r>
            <a:endParaRPr lang="en-US" dirty="0" smtClean="0"/>
          </a:p>
          <a:p>
            <a:pPr marL="0" indent="0">
              <a:buNone/>
            </a:pPr>
            <a:r>
              <a:rPr lang="en-US" dirty="0" smtClean="0">
                <a:latin typeface="Times New Roman" panose="02020603050405020304" pitchFamily="18" charset="0"/>
                <a:cs typeface="Times New Roman" panose="02020603050405020304" pitchFamily="18" charset="0"/>
              </a:rPr>
              <a:t>- Face to face interviews</a:t>
            </a:r>
          </a:p>
          <a:p>
            <a:pPr marL="0" indent="0" algn="just">
              <a:buNone/>
            </a:pPr>
            <a:r>
              <a:rPr lang="en-US" dirty="0" smtClean="0">
                <a:latin typeface="Times New Roman" panose="02020603050405020304" pitchFamily="18" charset="0"/>
                <a:cs typeface="Times New Roman" panose="02020603050405020304" pitchFamily="18" charset="0"/>
              </a:rPr>
              <a:t>Both </a:t>
            </a:r>
            <a:r>
              <a:rPr lang="en-US" dirty="0">
                <a:latin typeface="Times New Roman" panose="02020603050405020304" pitchFamily="18" charset="0"/>
                <a:cs typeface="Times New Roman" panose="02020603050405020304" pitchFamily="18" charset="0"/>
              </a:rPr>
              <a:t>instruments were applied </a:t>
            </a:r>
            <a:r>
              <a:rPr lang="en-US" dirty="0" smtClean="0">
                <a:latin typeface="Times New Roman" panose="02020603050405020304" pitchFamily="18" charset="0"/>
                <a:cs typeface="Times New Roman" panose="02020603050405020304" pitchFamily="18" charset="0"/>
              </a:rPr>
              <a:t>with the purpose to </a:t>
            </a:r>
            <a:r>
              <a:rPr lang="en-US" dirty="0">
                <a:latin typeface="Times New Roman" panose="02020603050405020304" pitchFamily="18" charset="0"/>
                <a:cs typeface="Times New Roman" panose="02020603050405020304" pitchFamily="18" charset="0"/>
              </a:rPr>
              <a:t>obtain data concerned with </a:t>
            </a:r>
            <a:r>
              <a:rPr lang="en-US" dirty="0" smtClean="0">
                <a:latin typeface="Times New Roman" panose="02020603050405020304" pitchFamily="18" charset="0"/>
                <a:cs typeface="Times New Roman" panose="02020603050405020304" pitchFamily="18" charset="0"/>
              </a:rPr>
              <a:t>the use </a:t>
            </a:r>
            <a:r>
              <a:rPr lang="en-US" dirty="0">
                <a:latin typeface="Times New Roman" panose="02020603050405020304" pitchFamily="18" charset="0"/>
                <a:cs typeface="Times New Roman" panose="02020603050405020304" pitchFamily="18" charset="0"/>
              </a:rPr>
              <a:t>of communicative activities in the classroom and their relation with motivation.</a:t>
            </a:r>
          </a:p>
          <a:p>
            <a:pPr marL="0" indent="0">
              <a:buNone/>
            </a:pPr>
            <a:endParaRPr lang="es-PA" dirty="0"/>
          </a:p>
        </p:txBody>
      </p:sp>
      <p:sp>
        <p:nvSpPr>
          <p:cNvPr id="11" name="Título 3"/>
          <p:cNvSpPr txBox="1">
            <a:spLocks/>
          </p:cNvSpPr>
          <p:nvPr/>
        </p:nvSpPr>
        <p:spPr>
          <a:xfrm>
            <a:off x="1776259" y="1010104"/>
            <a:ext cx="7237113" cy="1143000"/>
          </a:xfrm>
          <a:prstGeom prst="rect">
            <a:avLst/>
          </a:prstGeom>
        </p:spPr>
        <p:txBody>
          <a:bodyPr anchor="ctr">
            <a:normAutofit/>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en-US" sz="2800" b="1" dirty="0" smtClean="0">
                <a:solidFill>
                  <a:schemeClr val="tx2">
                    <a:lumMod val="75000"/>
                  </a:schemeClr>
                </a:solidFill>
                <a:effectLst/>
                <a:cs typeface="Times New Roman" panose="02020603050405020304" pitchFamily="18" charset="0"/>
              </a:rPr>
              <a:t>Data Collection and Procedures</a:t>
            </a:r>
            <a:endParaRPr lang="es-PA" sz="2800" b="1" dirty="0">
              <a:solidFill>
                <a:schemeClr val="tx2">
                  <a:lumMod val="75000"/>
                </a:schemeClr>
              </a:solidFill>
            </a:endParaRPr>
          </a:p>
        </p:txBody>
      </p:sp>
    </p:spTree>
    <p:extLst>
      <p:ext uri="{BB962C8B-B14F-4D97-AF65-F5344CB8AC3E}">
        <p14:creationId xmlns:p14="http://schemas.microsoft.com/office/powerpoint/2010/main" val="35581301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Título"/>
          <p:cNvSpPr>
            <a:spLocks noGrp="1"/>
          </p:cNvSpPr>
          <p:nvPr>
            <p:ph type="title"/>
          </p:nvPr>
        </p:nvSpPr>
        <p:spPr>
          <a:xfrm>
            <a:off x="1567543" y="769257"/>
            <a:ext cx="10344041" cy="967696"/>
          </a:xfrm>
        </p:spPr>
        <p:txBody>
          <a:bodyPr>
            <a:noAutofit/>
          </a:bodyPr>
          <a:lstStyle/>
          <a:p>
            <a:r>
              <a:rPr lang="en-US" sz="3200" b="1" dirty="0" smtClean="0">
                <a:solidFill>
                  <a:schemeClr val="accent2">
                    <a:lumMod val="75000"/>
                  </a:schemeClr>
                </a:solidFill>
                <a:effectLst/>
                <a:cs typeface="Times New Roman" panose="02020603050405020304" pitchFamily="18" charset="0"/>
              </a:rPr>
              <a:t>Were </a:t>
            </a:r>
            <a:r>
              <a:rPr lang="en-US" sz="3200" b="1" dirty="0">
                <a:solidFill>
                  <a:schemeClr val="accent2">
                    <a:lumMod val="75000"/>
                  </a:schemeClr>
                </a:solidFill>
                <a:effectLst/>
                <a:cs typeface="Times New Roman" panose="02020603050405020304" pitchFamily="18" charset="0"/>
              </a:rPr>
              <a:t>the methods of data collection appropriate (e.g., got the right kind of data required to answer the research questions)? </a:t>
            </a:r>
            <a:r>
              <a:rPr lang="en-US" sz="3200" b="1" dirty="0">
                <a:solidFill>
                  <a:schemeClr val="tx2">
                    <a:lumMod val="75000"/>
                  </a:schemeClr>
                </a:solidFill>
                <a:effectLst/>
                <a:cs typeface="Times New Roman" panose="02020603050405020304" pitchFamily="18" charset="0"/>
              </a:rPr>
              <a:t/>
            </a:r>
            <a:br>
              <a:rPr lang="en-US" sz="3200" b="1" dirty="0">
                <a:solidFill>
                  <a:schemeClr val="tx2">
                    <a:lumMod val="75000"/>
                  </a:schemeClr>
                </a:solidFill>
                <a:effectLst/>
                <a:cs typeface="Times New Roman" panose="02020603050405020304" pitchFamily="18" charset="0"/>
              </a:rPr>
            </a:br>
            <a:endParaRPr lang="es-PA" sz="3200" b="1" dirty="0">
              <a:solidFill>
                <a:schemeClr val="tx2">
                  <a:lumMod val="75000"/>
                </a:schemeClr>
              </a:solidFill>
              <a:effectLst/>
            </a:endParaRPr>
          </a:p>
        </p:txBody>
      </p:sp>
      <p:sp>
        <p:nvSpPr>
          <p:cNvPr id="7" name="6 Marcador de contenido"/>
          <p:cNvSpPr>
            <a:spLocks noGrp="1"/>
          </p:cNvSpPr>
          <p:nvPr>
            <p:ph idx="1"/>
          </p:nvPr>
        </p:nvSpPr>
        <p:spPr>
          <a:xfrm>
            <a:off x="1683658" y="1883226"/>
            <a:ext cx="10198898" cy="4800600"/>
          </a:xfrm>
        </p:spPr>
        <p:txBody>
          <a:bodyPr>
            <a:normAutofit fontScale="70000" lnSpcReduction="20000"/>
          </a:bodyPr>
          <a:lstStyle/>
          <a:p>
            <a:pPr marL="0" lvl="0" indent="0">
              <a:lnSpc>
                <a:spcPct val="150000"/>
              </a:lnSpc>
              <a:buNone/>
            </a:pPr>
            <a:r>
              <a:rPr lang="en-US" sz="3400" dirty="0" smtClean="0">
                <a:latin typeface="+mj-lt"/>
                <a:cs typeface="Times New Roman" panose="02020603050405020304" pitchFamily="18" charset="0"/>
              </a:rPr>
              <a:t>The </a:t>
            </a:r>
            <a:r>
              <a:rPr lang="en-US" sz="3400" dirty="0">
                <a:latin typeface="+mj-lt"/>
                <a:cs typeface="Times New Roman" panose="02020603050405020304" pitchFamily="18" charset="0"/>
              </a:rPr>
              <a:t>methods used in this study were appropriate because Students feel confident when they help each other during the interaction in activities such </a:t>
            </a:r>
            <a:r>
              <a:rPr lang="en-US" sz="3400" dirty="0" smtClean="0">
                <a:latin typeface="+mj-lt"/>
                <a:cs typeface="Times New Roman" panose="02020603050405020304" pitchFamily="18" charset="0"/>
              </a:rPr>
              <a:t>as:</a:t>
            </a:r>
          </a:p>
          <a:p>
            <a:pPr marL="457200" lvl="0" indent="-457200">
              <a:lnSpc>
                <a:spcPct val="150000"/>
              </a:lnSpc>
              <a:buFont typeface="Courier New" pitchFamily="49" charset="0"/>
              <a:buChar char="o"/>
            </a:pPr>
            <a:r>
              <a:rPr lang="en-US" sz="3400" dirty="0">
                <a:latin typeface="+mj-lt"/>
                <a:cs typeface="Times New Roman" panose="02020603050405020304" pitchFamily="18" charset="0"/>
              </a:rPr>
              <a:t>C</a:t>
            </a:r>
            <a:r>
              <a:rPr lang="en-US" sz="3400" dirty="0" smtClean="0">
                <a:latin typeface="+mj-lt"/>
                <a:cs typeface="Times New Roman" panose="02020603050405020304" pitchFamily="18" charset="0"/>
              </a:rPr>
              <a:t>lass discussions</a:t>
            </a:r>
          </a:p>
          <a:p>
            <a:pPr marL="457200" lvl="0" indent="-457200">
              <a:lnSpc>
                <a:spcPct val="150000"/>
              </a:lnSpc>
              <a:buFont typeface="Courier New" pitchFamily="49" charset="0"/>
              <a:buChar char="o"/>
            </a:pPr>
            <a:r>
              <a:rPr lang="en-US" sz="3400" dirty="0" smtClean="0">
                <a:latin typeface="+mj-lt"/>
                <a:cs typeface="Times New Roman" panose="02020603050405020304" pitchFamily="18" charset="0"/>
              </a:rPr>
              <a:t>Games</a:t>
            </a:r>
          </a:p>
          <a:p>
            <a:pPr marL="457200" lvl="0" indent="-457200">
              <a:lnSpc>
                <a:spcPct val="150000"/>
              </a:lnSpc>
              <a:buFont typeface="Courier New" pitchFamily="49" charset="0"/>
              <a:buChar char="o"/>
            </a:pPr>
            <a:r>
              <a:rPr lang="en-US" sz="3400" dirty="0">
                <a:latin typeface="+mj-lt"/>
                <a:cs typeface="Times New Roman" panose="02020603050405020304" pitchFamily="18" charset="0"/>
              </a:rPr>
              <a:t>P</a:t>
            </a:r>
            <a:r>
              <a:rPr lang="en-US" sz="3400" dirty="0" smtClean="0">
                <a:latin typeface="+mj-lt"/>
                <a:cs typeface="Times New Roman" panose="02020603050405020304" pitchFamily="18" charset="0"/>
              </a:rPr>
              <a:t>air work</a:t>
            </a:r>
          </a:p>
          <a:p>
            <a:pPr marL="457200" lvl="0" indent="-457200">
              <a:lnSpc>
                <a:spcPct val="150000"/>
              </a:lnSpc>
              <a:buFont typeface="Courier New" pitchFamily="49" charset="0"/>
              <a:buChar char="o"/>
            </a:pPr>
            <a:r>
              <a:rPr lang="en-US" sz="3400" dirty="0">
                <a:latin typeface="+mj-lt"/>
                <a:cs typeface="Times New Roman" panose="02020603050405020304" pitchFamily="18" charset="0"/>
              </a:rPr>
              <a:t>G</a:t>
            </a:r>
            <a:r>
              <a:rPr lang="en-US" sz="3400" dirty="0" smtClean="0">
                <a:latin typeface="+mj-lt"/>
                <a:cs typeface="Times New Roman" panose="02020603050405020304" pitchFamily="18" charset="0"/>
              </a:rPr>
              <a:t>roup work</a:t>
            </a:r>
          </a:p>
          <a:p>
            <a:pPr marL="457200" lvl="0" indent="-457200">
              <a:lnSpc>
                <a:spcPct val="150000"/>
              </a:lnSpc>
              <a:buFont typeface="Courier New" pitchFamily="49" charset="0"/>
              <a:buChar char="o"/>
            </a:pPr>
            <a:r>
              <a:rPr lang="en-US" sz="3400" dirty="0">
                <a:latin typeface="+mj-lt"/>
                <a:cs typeface="Times New Roman" panose="02020603050405020304" pitchFamily="18" charset="0"/>
              </a:rPr>
              <a:t>R</a:t>
            </a:r>
            <a:r>
              <a:rPr lang="en-US" sz="3400" dirty="0" smtClean="0">
                <a:latin typeface="+mj-lt"/>
                <a:cs typeface="Times New Roman" panose="02020603050405020304" pitchFamily="18" charset="0"/>
              </a:rPr>
              <a:t>ole plays</a:t>
            </a:r>
          </a:p>
          <a:p>
            <a:pPr marL="457200" lvl="0" indent="-457200">
              <a:lnSpc>
                <a:spcPct val="150000"/>
              </a:lnSpc>
              <a:buFont typeface="Courier New" pitchFamily="49" charset="0"/>
              <a:buChar char="o"/>
            </a:pPr>
            <a:r>
              <a:rPr lang="en-US" sz="3400" dirty="0">
                <a:latin typeface="+mj-lt"/>
                <a:cs typeface="Times New Roman" panose="02020603050405020304" pitchFamily="18" charset="0"/>
              </a:rPr>
              <a:t>G</a:t>
            </a:r>
            <a:r>
              <a:rPr lang="en-US" sz="3400" dirty="0" smtClean="0">
                <a:latin typeface="+mj-lt"/>
                <a:cs typeface="Times New Roman" panose="02020603050405020304" pitchFamily="18" charset="0"/>
              </a:rPr>
              <a:t>roup </a:t>
            </a:r>
            <a:r>
              <a:rPr lang="en-US" sz="3400" dirty="0">
                <a:latin typeface="+mj-lt"/>
                <a:cs typeface="Times New Roman" panose="02020603050405020304" pitchFamily="18" charset="0"/>
              </a:rPr>
              <a:t>oral </a:t>
            </a:r>
            <a:r>
              <a:rPr lang="en-US" sz="3400" dirty="0" smtClean="0">
                <a:latin typeface="+mj-lt"/>
                <a:cs typeface="Times New Roman" panose="02020603050405020304" pitchFamily="18" charset="0"/>
              </a:rPr>
              <a:t>presentations</a:t>
            </a:r>
            <a:endParaRPr lang="en-US" sz="3400" dirty="0">
              <a:latin typeface="+mj-lt"/>
              <a:cs typeface="Times New Roman" panose="02020603050405020304" pitchFamily="18" charset="0"/>
            </a:endParaRPr>
          </a:p>
          <a:p>
            <a:pPr marL="0" lvl="0" indent="0">
              <a:buNone/>
            </a:pPr>
            <a:endParaRPr lang="en-US" dirty="0"/>
          </a:p>
          <a:p>
            <a:endParaRPr lang="es-PA" dirty="0"/>
          </a:p>
        </p:txBody>
      </p:sp>
    </p:spTree>
    <p:extLst>
      <p:ext uri="{BB962C8B-B14F-4D97-AF65-F5344CB8AC3E}">
        <p14:creationId xmlns:p14="http://schemas.microsoft.com/office/powerpoint/2010/main" val="158365733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io">
  <a:themeElements>
    <a:clrScheme name="Forma de onda">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Solsticio">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olsticio">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321</TotalTime>
  <Words>1042</Words>
  <Application>Microsoft Office PowerPoint</Application>
  <PresentationFormat>Personalizado</PresentationFormat>
  <Paragraphs>101</Paragraphs>
  <Slides>21</Slides>
  <Notes>0</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Solsticio</vt:lpstr>
      <vt:lpstr>Critical Analysis of Ochoa</vt:lpstr>
      <vt:lpstr>Presentación de PowerPoint</vt:lpstr>
      <vt:lpstr>Theoretical framework/review of the literature</vt:lpstr>
      <vt:lpstr>Research Approach &amp; Design </vt:lpstr>
      <vt:lpstr>Presentación de PowerPoint</vt:lpstr>
      <vt:lpstr>Research design: context, methods, participants</vt:lpstr>
      <vt:lpstr>Presentación de PowerPoint</vt:lpstr>
      <vt:lpstr>Data Collection and Analysis</vt:lpstr>
      <vt:lpstr>Were the methods of data collection appropriate (e.g., got the right kind of data required to answer the research questions)?  </vt:lpstr>
      <vt:lpstr>Methods of collecting data</vt:lpstr>
      <vt:lpstr>Findings</vt:lpstr>
      <vt:lpstr>What conclusions does the author draw?  </vt:lpstr>
      <vt:lpstr>Were the conclusions drawn based on the findings?  </vt:lpstr>
      <vt:lpstr>Suggestions from the author for future research</vt:lpstr>
      <vt:lpstr>Presentación de PowerPoint</vt:lpstr>
      <vt:lpstr>Presentación de PowerPoint</vt:lpstr>
      <vt:lpstr>Questions to the author</vt:lpstr>
      <vt:lpstr>Some questions about the research</vt:lpstr>
      <vt:lpstr>Some conclusions by the author</vt:lpstr>
      <vt:lpstr>Critical Observations </vt:lpstr>
      <vt:lpstr>Thanks!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Effect of Communicative Activities on EFL Learners’ Motivation: A Case of Students in the Amazon Region of Ecuador</dc:title>
  <dc:creator>kathleen</dc:creator>
  <cp:lastModifiedBy>Beira</cp:lastModifiedBy>
  <cp:revision>58</cp:revision>
  <dcterms:created xsi:type="dcterms:W3CDTF">2017-04-20T01:52:47Z</dcterms:created>
  <dcterms:modified xsi:type="dcterms:W3CDTF">2017-04-22T16:41:24Z</dcterms:modified>
</cp:coreProperties>
</file>